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8" r:id="rId3"/>
    <p:sldId id="257" r:id="rId4"/>
    <p:sldId id="259" r:id="rId5"/>
    <p:sldId id="260" r:id="rId6"/>
    <p:sldId id="261" r:id="rId7"/>
    <p:sldId id="262" r:id="rId8"/>
    <p:sldId id="263" r:id="rId9"/>
    <p:sldId id="264" r:id="rId10"/>
    <p:sldId id="265" r:id="rId11"/>
  </p:sldIdLst>
  <p:sldSz cx="14630400" cy="8229600"/>
  <p:notesSz cx="8229600" cy="14630400"/>
  <p:embeddedFontLst>
    <p:embeddedFont>
      <p:font typeface="Nunito Semi Bold" panose="020B0604020202020204" charset="0"/>
      <p:regular r:id="rId13"/>
    </p:embeddedFont>
    <p:embeddedFont>
      <p:font typeface="PT Sans" panose="020B050302020302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34A88-B236-A4B3-CE00-F74FC391CF0D}" v="6" dt="2025-08-14T04:34:57.405"/>
    <p1510:client id="{DB0CD146-9308-F201-B379-06AFC4775D87}" v="2" dt="2025-08-14T04:29:05.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B0CD146-9308-F201-B379-06AFC4775D87}"/>
    <pc:docChg chg="modSld">
      <pc:chgData name="Guest User" userId="" providerId="Windows Live" clId="Web-{DB0CD146-9308-F201-B379-06AFC4775D87}" dt="2025-08-14T04:29:05.098" v="1"/>
      <pc:docMkLst>
        <pc:docMk/>
      </pc:docMkLst>
      <pc:sldChg chg="mod modShow">
        <pc:chgData name="Guest User" userId="" providerId="Windows Live" clId="Web-{DB0CD146-9308-F201-B379-06AFC4775D87}" dt="2025-08-14T04:29:05.098" v="1"/>
        <pc:sldMkLst>
          <pc:docMk/>
          <pc:sldMk cId="0" sldId="256"/>
        </pc:sldMkLst>
      </pc:sldChg>
    </pc:docChg>
  </pc:docChgLst>
  <pc:docChgLst>
    <pc:chgData name="Guest User" providerId="Windows Live" clId="Web-{49734A88-B236-A4B3-CE00-F74FC391CF0D}"/>
    <pc:docChg chg="addSld delSld sldOrd">
      <pc:chgData name="Guest User" userId="" providerId="Windows Live" clId="Web-{49734A88-B236-A4B3-CE00-F74FC391CF0D}" dt="2025-08-14T04:34:57.405" v="5"/>
      <pc:docMkLst>
        <pc:docMk/>
      </pc:docMkLst>
      <pc:sldChg chg="ord">
        <pc:chgData name="Guest User" userId="" providerId="Windows Live" clId="Web-{49734A88-B236-A4B3-CE00-F74FC391CF0D}" dt="2025-08-14T04:30:29.181" v="3"/>
        <pc:sldMkLst>
          <pc:docMk/>
          <pc:sldMk cId="0" sldId="256"/>
        </pc:sldMkLst>
      </pc:sldChg>
      <pc:sldChg chg="ord">
        <pc:chgData name="Guest User" userId="" providerId="Windows Live" clId="Web-{49734A88-B236-A4B3-CE00-F74FC391CF0D}" dt="2025-08-14T04:30:25.337" v="2"/>
        <pc:sldMkLst>
          <pc:docMk/>
          <pc:sldMk cId="0" sldId="258"/>
        </pc:sldMkLst>
      </pc:sldChg>
      <pc:sldChg chg="new del">
        <pc:chgData name="Guest User" userId="" providerId="Windows Live" clId="Web-{49734A88-B236-A4B3-CE00-F74FC391CF0D}" dt="2025-08-14T04:34:57.405" v="5"/>
        <pc:sldMkLst>
          <pc:docMk/>
          <pc:sldMk cId="331050406" sldId="266"/>
        </pc:sldMkLst>
      </pc:sldChg>
      <pc:sldChg chg="new del">
        <pc:chgData name="Guest User" userId="" providerId="Windows Live" clId="Web-{49734A88-B236-A4B3-CE00-F74FC391CF0D}" dt="2025-08-14T04:30:01.008" v="1"/>
        <pc:sldMkLst>
          <pc:docMk/>
          <pc:sldMk cId="2891181577"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453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D7425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B42D">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4471749" y="4887873"/>
            <a:ext cx="5686901" cy="704017"/>
          </a:xfrm>
          <a:prstGeom prst="rect">
            <a:avLst/>
          </a:prstGeom>
          <a:noFill/>
          <a:ln/>
        </p:spPr>
        <p:txBody>
          <a:bodyPr wrap="none" lIns="0" tIns="0" rIns="0" bIns="0" rtlCol="0" anchor="t"/>
          <a:lstStyle/>
          <a:p>
            <a:pPr marL="0" indent="0" algn="ctr">
              <a:lnSpc>
                <a:spcPts val="5500"/>
              </a:lnSpc>
              <a:buNone/>
            </a:pPr>
            <a:r>
              <a:rPr lang="en-US" sz="4400">
                <a:solidFill>
                  <a:srgbClr val="000000"/>
                </a:solidFill>
                <a:latin typeface="Nunito Semi Bold" pitchFamily="34" charset="0"/>
                <a:ea typeface="Nunito Semi Bold" pitchFamily="34" charset="-122"/>
                <a:cs typeface="Nunito Semi Bold" pitchFamily="34" charset="-120"/>
              </a:rPr>
              <a:t>Cold Room AI Monitor</a:t>
            </a:r>
            <a:endParaRPr lang="en-US" sz="4400"/>
          </a:p>
        </p:txBody>
      </p:sp>
      <p:sp>
        <p:nvSpPr>
          <p:cNvPr id="4" name="Text 1"/>
          <p:cNvSpPr/>
          <p:nvPr/>
        </p:nvSpPr>
        <p:spPr>
          <a:xfrm>
            <a:off x="837724" y="5950863"/>
            <a:ext cx="12954952" cy="383024"/>
          </a:xfrm>
          <a:prstGeom prst="rect">
            <a:avLst/>
          </a:prstGeom>
          <a:noFill/>
          <a:ln/>
        </p:spPr>
        <p:txBody>
          <a:bodyPr wrap="none" lIns="0" tIns="0" rIns="0" bIns="0" rtlCol="0" anchor="t"/>
          <a:lstStyle/>
          <a:p>
            <a:pPr marL="0" indent="0" algn="ctr">
              <a:lnSpc>
                <a:spcPts val="3000"/>
              </a:lnSpc>
              <a:buNone/>
            </a:pPr>
            <a:r>
              <a:rPr lang="en-US" sz="1850">
                <a:solidFill>
                  <a:srgbClr val="000000"/>
                </a:solidFill>
                <a:latin typeface="PT Sans" pitchFamily="34" charset="0"/>
                <a:ea typeface="PT Sans" pitchFamily="34" charset="-122"/>
                <a:cs typeface="PT Sans" pitchFamily="34" charset="-120"/>
              </a:rPr>
              <a:t>Advanced AI-Powered Monitoring for Optimal Cold Storage Management in Himachal Pradesh</a:t>
            </a:r>
            <a:endParaRPr lang="en-US" sz="18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37566" y="1940481"/>
            <a:ext cx="5955149" cy="563285"/>
          </a:xfrm>
          <a:prstGeom prst="rect">
            <a:avLst/>
          </a:prstGeom>
          <a:noFill/>
          <a:ln/>
        </p:spPr>
        <p:txBody>
          <a:bodyPr wrap="none" lIns="0" tIns="0" rIns="0" bIns="0" rtlCol="0" anchor="t"/>
          <a:lstStyle/>
          <a:p>
            <a:pPr marL="0" indent="0" algn="ctr">
              <a:lnSpc>
                <a:spcPts val="4400"/>
              </a:lnSpc>
              <a:buNone/>
            </a:pPr>
            <a:r>
              <a:rPr lang="en-US" sz="3500">
                <a:solidFill>
                  <a:srgbClr val="FFFFFF"/>
                </a:solidFill>
                <a:latin typeface="Nunito Semi Bold" pitchFamily="34" charset="0"/>
                <a:ea typeface="Nunito Semi Bold" pitchFamily="34" charset="-122"/>
                <a:cs typeface="Nunito Semi Bold" pitchFamily="34" charset="-120"/>
              </a:rPr>
              <a:t>Key Takeaways &amp; Next Steps</a:t>
            </a:r>
            <a:endParaRPr lang="en-US" sz="3500"/>
          </a:p>
        </p:txBody>
      </p:sp>
      <p:sp>
        <p:nvSpPr>
          <p:cNvPr id="3" name="Shape 1"/>
          <p:cNvSpPr/>
          <p:nvPr/>
        </p:nvSpPr>
        <p:spPr>
          <a:xfrm>
            <a:off x="837724" y="2982516"/>
            <a:ext cx="538520" cy="538520"/>
          </a:xfrm>
          <a:prstGeom prst="roundRect">
            <a:avLst>
              <a:gd name="adj" fmla="val 66677"/>
            </a:avLst>
          </a:prstGeom>
          <a:solidFill>
            <a:srgbClr val="D7425E"/>
          </a:solidFill>
          <a:ln w="22860">
            <a:solidFill>
              <a:srgbClr val="F2B42D"/>
            </a:solidFill>
            <a:prstDash val="solid"/>
          </a:ln>
        </p:spPr>
      </p:sp>
      <p:pic>
        <p:nvPicPr>
          <p:cNvPr id="4" name="Image 0" descr="preencoded.png"/>
          <p:cNvPicPr>
            <a:picLocks noChangeAspect="1"/>
          </p:cNvPicPr>
          <p:nvPr/>
        </p:nvPicPr>
        <p:blipFill>
          <a:blip r:embed="rId3"/>
          <a:stretch>
            <a:fillRect/>
          </a:stretch>
        </p:blipFill>
        <p:spPr>
          <a:xfrm>
            <a:off x="937974" y="3040499"/>
            <a:ext cx="337899" cy="422434"/>
          </a:xfrm>
          <a:prstGeom prst="rect">
            <a:avLst/>
          </a:prstGeom>
        </p:spPr>
      </p:pic>
      <p:sp>
        <p:nvSpPr>
          <p:cNvPr id="5" name="Text 2"/>
          <p:cNvSpPr/>
          <p:nvPr/>
        </p:nvSpPr>
        <p:spPr>
          <a:xfrm>
            <a:off x="1615559" y="3064788"/>
            <a:ext cx="2946083" cy="351949"/>
          </a:xfrm>
          <a:prstGeom prst="rect">
            <a:avLst/>
          </a:prstGeom>
          <a:noFill/>
          <a:ln/>
        </p:spPr>
        <p:txBody>
          <a:bodyPr wrap="none" lIns="0" tIns="0" rIns="0" bIns="0" rtlCol="0" anchor="t"/>
          <a:lstStyle/>
          <a:p>
            <a:pPr marL="0" indent="0" algn="l">
              <a:lnSpc>
                <a:spcPts val="2750"/>
              </a:lnSpc>
              <a:buNone/>
            </a:pPr>
            <a:r>
              <a:rPr lang="en-US" sz="2200">
                <a:solidFill>
                  <a:srgbClr val="000000"/>
                </a:solidFill>
                <a:latin typeface="Nunito Semi Bold" pitchFamily="34" charset="0"/>
                <a:ea typeface="Nunito Semi Bold" pitchFamily="34" charset="-122"/>
                <a:cs typeface="Nunito Semi Bold" pitchFamily="34" charset="-120"/>
              </a:rPr>
              <a:t>Enhanced Preservation</a:t>
            </a:r>
            <a:endParaRPr lang="en-US" sz="2200"/>
          </a:p>
        </p:txBody>
      </p:sp>
      <p:sp>
        <p:nvSpPr>
          <p:cNvPr id="6" name="Text 3"/>
          <p:cNvSpPr/>
          <p:nvPr/>
        </p:nvSpPr>
        <p:spPr>
          <a:xfrm>
            <a:off x="1615559" y="3560326"/>
            <a:ext cx="3341013" cy="766048"/>
          </a:xfrm>
          <a:prstGeom prst="rect">
            <a:avLst/>
          </a:prstGeom>
          <a:noFill/>
          <a:ln/>
        </p:spPr>
        <p:txBody>
          <a:bodyPr wrap="square" lIns="0" tIns="0" rIns="0" bIns="0" rtlCol="0" anchor="t"/>
          <a:lstStyle/>
          <a:p>
            <a:pPr marL="0" indent="0" algn="l">
              <a:lnSpc>
                <a:spcPts val="3000"/>
              </a:lnSpc>
              <a:buNone/>
            </a:pPr>
            <a:r>
              <a:rPr lang="en-US" sz="1850">
                <a:solidFill>
                  <a:srgbClr val="000000"/>
                </a:solidFill>
                <a:latin typeface="PT Sans" pitchFamily="34" charset="0"/>
                <a:ea typeface="PT Sans" pitchFamily="34" charset="-122"/>
                <a:cs typeface="PT Sans" pitchFamily="34" charset="-120"/>
              </a:rPr>
              <a:t>Minimize spoilage and maximize product life.</a:t>
            </a:r>
            <a:endParaRPr lang="en-US" sz="1850"/>
          </a:p>
        </p:txBody>
      </p:sp>
      <p:sp>
        <p:nvSpPr>
          <p:cNvPr id="7" name="Shape 4"/>
          <p:cNvSpPr/>
          <p:nvPr/>
        </p:nvSpPr>
        <p:spPr>
          <a:xfrm>
            <a:off x="5255776" y="2982516"/>
            <a:ext cx="538520" cy="538520"/>
          </a:xfrm>
          <a:prstGeom prst="roundRect">
            <a:avLst>
              <a:gd name="adj" fmla="val 66677"/>
            </a:avLst>
          </a:prstGeom>
          <a:solidFill>
            <a:srgbClr val="D7425E"/>
          </a:solidFill>
          <a:ln w="22860">
            <a:solidFill>
              <a:srgbClr val="D7425E"/>
            </a:solidFill>
            <a:prstDash val="solid"/>
          </a:ln>
        </p:spPr>
      </p:sp>
      <p:pic>
        <p:nvPicPr>
          <p:cNvPr id="8" name="Image 1" descr="preencoded.png"/>
          <p:cNvPicPr>
            <a:picLocks noChangeAspect="1"/>
          </p:cNvPicPr>
          <p:nvPr/>
        </p:nvPicPr>
        <p:blipFill>
          <a:blip r:embed="rId4"/>
          <a:stretch>
            <a:fillRect/>
          </a:stretch>
        </p:blipFill>
        <p:spPr>
          <a:xfrm>
            <a:off x="5356027" y="3040499"/>
            <a:ext cx="337899" cy="422434"/>
          </a:xfrm>
          <a:prstGeom prst="rect">
            <a:avLst/>
          </a:prstGeom>
        </p:spPr>
      </p:pic>
      <p:sp>
        <p:nvSpPr>
          <p:cNvPr id="9" name="Text 5"/>
          <p:cNvSpPr/>
          <p:nvPr/>
        </p:nvSpPr>
        <p:spPr>
          <a:xfrm>
            <a:off x="6033611" y="3064788"/>
            <a:ext cx="2816185" cy="351949"/>
          </a:xfrm>
          <a:prstGeom prst="rect">
            <a:avLst/>
          </a:prstGeom>
          <a:noFill/>
          <a:ln/>
        </p:spPr>
        <p:txBody>
          <a:bodyPr wrap="none" lIns="0" tIns="0" rIns="0" bIns="0" rtlCol="0" anchor="t"/>
          <a:lstStyle/>
          <a:p>
            <a:pPr marL="0" indent="0" algn="l">
              <a:lnSpc>
                <a:spcPts val="2750"/>
              </a:lnSpc>
              <a:buNone/>
            </a:pPr>
            <a:r>
              <a:rPr lang="en-US" sz="2200">
                <a:solidFill>
                  <a:srgbClr val="000000"/>
                </a:solidFill>
                <a:latin typeface="Nunito Semi Bold" pitchFamily="34" charset="0"/>
                <a:ea typeface="Nunito Semi Bold" pitchFamily="34" charset="-122"/>
                <a:cs typeface="Nunito Semi Bold" pitchFamily="34" charset="-120"/>
              </a:rPr>
              <a:t>Cost Efficiency</a:t>
            </a:r>
            <a:endParaRPr lang="en-US" sz="2200"/>
          </a:p>
        </p:txBody>
      </p:sp>
      <p:sp>
        <p:nvSpPr>
          <p:cNvPr id="10" name="Text 6"/>
          <p:cNvSpPr/>
          <p:nvPr/>
        </p:nvSpPr>
        <p:spPr>
          <a:xfrm>
            <a:off x="6033611" y="3560326"/>
            <a:ext cx="3341013" cy="766048"/>
          </a:xfrm>
          <a:prstGeom prst="rect">
            <a:avLst/>
          </a:prstGeom>
          <a:noFill/>
          <a:ln/>
        </p:spPr>
        <p:txBody>
          <a:bodyPr wrap="square" lIns="0" tIns="0" rIns="0" bIns="0" rtlCol="0" anchor="t"/>
          <a:lstStyle/>
          <a:p>
            <a:pPr marL="0" indent="0" algn="l">
              <a:lnSpc>
                <a:spcPts val="3000"/>
              </a:lnSpc>
              <a:buNone/>
            </a:pPr>
            <a:r>
              <a:rPr lang="en-US" sz="1850">
                <a:solidFill>
                  <a:srgbClr val="000000"/>
                </a:solidFill>
                <a:latin typeface="PT Sans" pitchFamily="34" charset="0"/>
                <a:ea typeface="PT Sans" pitchFamily="34" charset="-122"/>
                <a:cs typeface="PT Sans" pitchFamily="34" charset="-120"/>
              </a:rPr>
              <a:t>Reduce waste and operational costs significantly.</a:t>
            </a:r>
            <a:endParaRPr lang="en-US" sz="1850"/>
          </a:p>
        </p:txBody>
      </p:sp>
      <p:sp>
        <p:nvSpPr>
          <p:cNvPr id="11" name="Shape 7"/>
          <p:cNvSpPr/>
          <p:nvPr/>
        </p:nvSpPr>
        <p:spPr>
          <a:xfrm>
            <a:off x="9673828" y="2982516"/>
            <a:ext cx="538520" cy="538520"/>
          </a:xfrm>
          <a:prstGeom prst="roundRect">
            <a:avLst>
              <a:gd name="adj" fmla="val 66677"/>
            </a:avLst>
          </a:prstGeom>
          <a:solidFill>
            <a:srgbClr val="D7425E"/>
          </a:solidFill>
          <a:ln w="22860">
            <a:solidFill>
              <a:srgbClr val="DD785E"/>
            </a:solidFill>
            <a:prstDash val="solid"/>
          </a:ln>
        </p:spPr>
      </p:sp>
      <p:pic>
        <p:nvPicPr>
          <p:cNvPr id="12" name="Image 2" descr="preencoded.png"/>
          <p:cNvPicPr>
            <a:picLocks noChangeAspect="1"/>
          </p:cNvPicPr>
          <p:nvPr/>
        </p:nvPicPr>
        <p:blipFill>
          <a:blip r:embed="rId5"/>
          <a:stretch>
            <a:fillRect/>
          </a:stretch>
        </p:blipFill>
        <p:spPr>
          <a:xfrm>
            <a:off x="9774079" y="3040499"/>
            <a:ext cx="337899" cy="422434"/>
          </a:xfrm>
          <a:prstGeom prst="rect">
            <a:avLst/>
          </a:prstGeom>
        </p:spPr>
      </p:pic>
      <p:sp>
        <p:nvSpPr>
          <p:cNvPr id="13" name="Text 8"/>
          <p:cNvSpPr/>
          <p:nvPr/>
        </p:nvSpPr>
        <p:spPr>
          <a:xfrm>
            <a:off x="10451663" y="3064788"/>
            <a:ext cx="2816185" cy="351949"/>
          </a:xfrm>
          <a:prstGeom prst="rect">
            <a:avLst/>
          </a:prstGeom>
          <a:noFill/>
          <a:ln/>
        </p:spPr>
        <p:txBody>
          <a:bodyPr wrap="none" lIns="0" tIns="0" rIns="0" bIns="0" rtlCol="0" anchor="t"/>
          <a:lstStyle/>
          <a:p>
            <a:pPr marL="0" indent="0" algn="l">
              <a:lnSpc>
                <a:spcPts val="2750"/>
              </a:lnSpc>
              <a:buNone/>
            </a:pPr>
            <a:r>
              <a:rPr lang="en-US" sz="2200">
                <a:solidFill>
                  <a:srgbClr val="000000"/>
                </a:solidFill>
                <a:latin typeface="Nunito Semi Bold" pitchFamily="34" charset="0"/>
                <a:ea typeface="Nunito Semi Bold" pitchFamily="34" charset="-122"/>
                <a:cs typeface="Nunito Semi Bold" pitchFamily="34" charset="-120"/>
              </a:rPr>
              <a:t>Data-Driven Insights</a:t>
            </a:r>
            <a:endParaRPr lang="en-US" sz="2200"/>
          </a:p>
        </p:txBody>
      </p:sp>
      <p:sp>
        <p:nvSpPr>
          <p:cNvPr id="14" name="Text 9"/>
          <p:cNvSpPr/>
          <p:nvPr/>
        </p:nvSpPr>
        <p:spPr>
          <a:xfrm>
            <a:off x="10451663" y="3560326"/>
            <a:ext cx="3341013" cy="766048"/>
          </a:xfrm>
          <a:prstGeom prst="rect">
            <a:avLst/>
          </a:prstGeom>
          <a:noFill/>
          <a:ln/>
        </p:spPr>
        <p:txBody>
          <a:bodyPr wrap="square" lIns="0" tIns="0" rIns="0" bIns="0" rtlCol="0" anchor="t"/>
          <a:lstStyle/>
          <a:p>
            <a:pPr marL="0" indent="0" algn="l">
              <a:lnSpc>
                <a:spcPts val="3000"/>
              </a:lnSpc>
              <a:buNone/>
            </a:pPr>
            <a:r>
              <a:rPr lang="en-US" sz="1850">
                <a:solidFill>
                  <a:srgbClr val="000000"/>
                </a:solidFill>
                <a:latin typeface="PT Sans" pitchFamily="34" charset="0"/>
                <a:ea typeface="PT Sans" pitchFamily="34" charset="-122"/>
                <a:cs typeface="PT Sans" pitchFamily="34" charset="-120"/>
              </a:rPr>
              <a:t>Leverage historical data for continuous improvement.</a:t>
            </a:r>
            <a:endParaRPr lang="en-US" sz="1850"/>
          </a:p>
        </p:txBody>
      </p:sp>
      <p:sp>
        <p:nvSpPr>
          <p:cNvPr id="15" name="Text 10"/>
          <p:cNvSpPr/>
          <p:nvPr/>
        </p:nvSpPr>
        <p:spPr>
          <a:xfrm>
            <a:off x="837724" y="4595574"/>
            <a:ext cx="12954952" cy="766048"/>
          </a:xfrm>
          <a:prstGeom prst="rect">
            <a:avLst/>
          </a:prstGeom>
          <a:noFill/>
          <a:ln/>
        </p:spPr>
        <p:txBody>
          <a:bodyPr wrap="square" lIns="0" tIns="0" rIns="0" bIns="0" rtlCol="0" anchor="t"/>
          <a:lstStyle/>
          <a:p>
            <a:pPr marL="0" indent="0" algn="ctr">
              <a:lnSpc>
                <a:spcPts val="3000"/>
              </a:lnSpc>
              <a:buNone/>
            </a:pPr>
            <a:r>
              <a:rPr lang="en-US" sz="1850">
                <a:solidFill>
                  <a:srgbClr val="000000"/>
                </a:solidFill>
                <a:latin typeface="PT Sans" pitchFamily="34" charset="0"/>
                <a:ea typeface="PT Sans" pitchFamily="34" charset="-122"/>
                <a:cs typeface="PT Sans" pitchFamily="34" charset="-120"/>
              </a:rPr>
              <a:t>Ready to transform your cold storage operations? Contact us for a personalized demo and discover how the Cold Room AI Monitor can benefit your facility.</a:t>
            </a:r>
            <a:endParaRPr lang="en-US" sz="1850"/>
          </a:p>
        </p:txBody>
      </p:sp>
      <p:pic>
        <p:nvPicPr>
          <p:cNvPr id="16" name="Image 3" descr="preencoded.png">
            <a:hlinkClick r:id="" action="ppaction://noaction"/>
          </p:cNvPr>
          <p:cNvPicPr>
            <a:picLocks noChangeAspect="1"/>
          </p:cNvPicPr>
          <p:nvPr/>
        </p:nvPicPr>
        <p:blipFill>
          <a:blip r:embed="rId6"/>
          <a:stretch>
            <a:fillRect/>
          </a:stretch>
        </p:blipFill>
        <p:spPr>
          <a:xfrm>
            <a:off x="837724" y="5630823"/>
            <a:ext cx="2248138" cy="658297"/>
          </a:xfrm>
          <a:prstGeom prst="rect">
            <a:avLst/>
          </a:prstGeom>
        </p:spPr>
      </p:pic>
      <p:pic>
        <p:nvPicPr>
          <p:cNvPr id="17" name="Image 4" descr="preencoded.png">
            <a:hlinkClick r:id="" action="ppaction://noaction"/>
          </p:cNvPr>
          <p:cNvPicPr>
            <a:picLocks noChangeAspect="1"/>
          </p:cNvPicPr>
          <p:nvPr/>
        </p:nvPicPr>
        <p:blipFill>
          <a:blip r:embed="rId7"/>
          <a:stretch>
            <a:fillRect/>
          </a:stretch>
        </p:blipFill>
        <p:spPr>
          <a:xfrm>
            <a:off x="3205520" y="5630823"/>
            <a:ext cx="1634133" cy="6582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8292" y="486728"/>
            <a:ext cx="3739872" cy="415647"/>
          </a:xfrm>
          <a:prstGeom prst="rect">
            <a:avLst/>
          </a:prstGeom>
          <a:noFill/>
          <a:ln/>
        </p:spPr>
        <p:txBody>
          <a:bodyPr wrap="none" lIns="0" tIns="0" rIns="0" bIns="0" rtlCol="0" anchor="t"/>
          <a:lstStyle/>
          <a:p>
            <a:pPr marL="0" indent="0" algn="l">
              <a:lnSpc>
                <a:spcPts val="3250"/>
              </a:lnSpc>
              <a:buNone/>
            </a:pPr>
            <a:r>
              <a:rPr lang="en-US" sz="2600">
                <a:solidFill>
                  <a:srgbClr val="FFFFFF"/>
                </a:solidFill>
                <a:latin typeface="Nunito Semi Bold" pitchFamily="34" charset="0"/>
                <a:ea typeface="Nunito Semi Bold" pitchFamily="34" charset="-122"/>
                <a:cs typeface="Nunito Semi Bold" pitchFamily="34" charset="-120"/>
              </a:rPr>
              <a:t>Key Features at a Glance</a:t>
            </a:r>
            <a:endParaRPr lang="en-US" sz="2600"/>
          </a:p>
        </p:txBody>
      </p:sp>
      <p:sp>
        <p:nvSpPr>
          <p:cNvPr id="3" name="Shape 1"/>
          <p:cNvSpPr/>
          <p:nvPr/>
        </p:nvSpPr>
        <p:spPr>
          <a:xfrm>
            <a:off x="618292" y="1255633"/>
            <a:ext cx="706636" cy="1059894"/>
          </a:xfrm>
          <a:prstGeom prst="roundRect">
            <a:avLst>
              <a:gd name="adj" fmla="val 360011"/>
            </a:avLst>
          </a:prstGeom>
          <a:solidFill>
            <a:srgbClr val="00002E"/>
          </a:solidFill>
          <a:ln w="15240">
            <a:solidFill>
              <a:srgbClr val="F2B42D"/>
            </a:solidFill>
            <a:prstDash val="solid"/>
          </a:ln>
        </p:spPr>
      </p:sp>
      <p:sp>
        <p:nvSpPr>
          <p:cNvPr id="4" name="Text 2"/>
          <p:cNvSpPr/>
          <p:nvPr/>
        </p:nvSpPr>
        <p:spPr>
          <a:xfrm>
            <a:off x="839152" y="1619964"/>
            <a:ext cx="264914" cy="331232"/>
          </a:xfrm>
          <a:prstGeom prst="rect">
            <a:avLst/>
          </a:prstGeom>
          <a:noFill/>
          <a:ln/>
        </p:spPr>
        <p:txBody>
          <a:bodyPr wrap="none" lIns="0" tIns="0" rIns="0" bIns="0" rtlCol="0" anchor="t"/>
          <a:lstStyle/>
          <a:p>
            <a:pPr marL="0" indent="0" algn="l">
              <a:lnSpc>
                <a:spcPts val="2050"/>
              </a:lnSpc>
              <a:buNone/>
            </a:pPr>
            <a:r>
              <a:rPr lang="en-US" sz="2050">
                <a:solidFill>
                  <a:srgbClr val="FFFFFF"/>
                </a:solidFill>
                <a:latin typeface="Nunito Semi Bold" pitchFamily="34" charset="0"/>
                <a:ea typeface="Nunito Semi Bold" pitchFamily="34" charset="-122"/>
                <a:cs typeface="Nunito Semi Bold" pitchFamily="34" charset="-120"/>
              </a:rPr>
              <a:t>1</a:t>
            </a:r>
            <a:endParaRPr lang="en-US" sz="2050"/>
          </a:p>
        </p:txBody>
      </p:sp>
      <p:sp>
        <p:nvSpPr>
          <p:cNvPr id="5" name="Text 3"/>
          <p:cNvSpPr/>
          <p:nvPr/>
        </p:nvSpPr>
        <p:spPr>
          <a:xfrm>
            <a:off x="1501497" y="1432203"/>
            <a:ext cx="2078355" cy="259794"/>
          </a:xfrm>
          <a:prstGeom prst="rect">
            <a:avLst/>
          </a:prstGeom>
          <a:noFill/>
          <a:ln/>
        </p:spPr>
        <p:txBody>
          <a:bodyPr wrap="none" lIns="0" tIns="0" rIns="0" bIns="0" rtlCol="0" anchor="t"/>
          <a:lstStyle/>
          <a:p>
            <a:pPr marL="0" indent="0" algn="l">
              <a:lnSpc>
                <a:spcPts val="2000"/>
              </a:lnSpc>
              <a:buNone/>
            </a:pPr>
            <a:r>
              <a:rPr lang="en-US" sz="1600">
                <a:solidFill>
                  <a:srgbClr val="FFFFFF"/>
                </a:solidFill>
                <a:latin typeface="Nunito Semi Bold" pitchFamily="34" charset="0"/>
                <a:ea typeface="Nunito Semi Bold" pitchFamily="34" charset="-122"/>
                <a:cs typeface="Nunito Semi Bold" pitchFamily="34" charset="-120"/>
              </a:rPr>
              <a:t>Real-Time Monitoring</a:t>
            </a:r>
            <a:endParaRPr lang="en-US" sz="1600"/>
          </a:p>
        </p:txBody>
      </p:sp>
      <p:sp>
        <p:nvSpPr>
          <p:cNvPr id="6" name="Text 4"/>
          <p:cNvSpPr/>
          <p:nvPr/>
        </p:nvSpPr>
        <p:spPr>
          <a:xfrm>
            <a:off x="1501497" y="1797963"/>
            <a:ext cx="12510611" cy="282654"/>
          </a:xfrm>
          <a:prstGeom prst="rect">
            <a:avLst/>
          </a:prstGeom>
          <a:noFill/>
          <a:ln/>
        </p:spPr>
        <p:txBody>
          <a:bodyPr wrap="none" lIns="0" tIns="0" rIns="0" bIns="0" rtlCol="0" anchor="t"/>
          <a:lstStyle/>
          <a:p>
            <a:pPr marL="0" indent="0" algn="l">
              <a:lnSpc>
                <a:spcPts val="2200"/>
              </a:lnSpc>
              <a:buNone/>
            </a:pPr>
            <a:r>
              <a:rPr lang="en-US" sz="1350">
                <a:solidFill>
                  <a:srgbClr val="FFFFFF"/>
                </a:solidFill>
                <a:latin typeface="PT Sans" pitchFamily="34" charset="0"/>
                <a:ea typeface="PT Sans" pitchFamily="34" charset="-122"/>
                <a:cs typeface="PT Sans" pitchFamily="34" charset="-120"/>
              </a:rPr>
              <a:t>Instant access to temperature and humidity readings.</a:t>
            </a:r>
            <a:endParaRPr lang="en-US" sz="1350"/>
          </a:p>
        </p:txBody>
      </p:sp>
      <p:sp>
        <p:nvSpPr>
          <p:cNvPr id="7" name="Shape 5"/>
          <p:cNvSpPr/>
          <p:nvPr/>
        </p:nvSpPr>
        <p:spPr>
          <a:xfrm>
            <a:off x="618292" y="2492097"/>
            <a:ext cx="706636" cy="1059894"/>
          </a:xfrm>
          <a:prstGeom prst="roundRect">
            <a:avLst>
              <a:gd name="adj" fmla="val 360011"/>
            </a:avLst>
          </a:prstGeom>
          <a:solidFill>
            <a:srgbClr val="00002E"/>
          </a:solidFill>
          <a:ln w="15240">
            <a:solidFill>
              <a:srgbClr val="D7425E"/>
            </a:solidFill>
            <a:prstDash val="solid"/>
          </a:ln>
        </p:spPr>
      </p:sp>
      <p:sp>
        <p:nvSpPr>
          <p:cNvPr id="8" name="Text 6"/>
          <p:cNvSpPr/>
          <p:nvPr/>
        </p:nvSpPr>
        <p:spPr>
          <a:xfrm>
            <a:off x="839152" y="2856428"/>
            <a:ext cx="264914" cy="331232"/>
          </a:xfrm>
          <a:prstGeom prst="rect">
            <a:avLst/>
          </a:prstGeom>
          <a:noFill/>
          <a:ln/>
        </p:spPr>
        <p:txBody>
          <a:bodyPr wrap="none" lIns="0" tIns="0" rIns="0" bIns="0" rtlCol="0" anchor="t"/>
          <a:lstStyle/>
          <a:p>
            <a:pPr marL="0" indent="0" algn="l">
              <a:lnSpc>
                <a:spcPts val="2050"/>
              </a:lnSpc>
              <a:buNone/>
            </a:pPr>
            <a:r>
              <a:rPr lang="en-US" sz="2050">
                <a:solidFill>
                  <a:srgbClr val="FFFFFF"/>
                </a:solidFill>
                <a:latin typeface="Nunito Semi Bold" pitchFamily="34" charset="0"/>
                <a:ea typeface="Nunito Semi Bold" pitchFamily="34" charset="-122"/>
                <a:cs typeface="Nunito Semi Bold" pitchFamily="34" charset="-120"/>
              </a:rPr>
              <a:t>2</a:t>
            </a:r>
            <a:endParaRPr lang="en-US" sz="2050"/>
          </a:p>
        </p:txBody>
      </p:sp>
      <p:sp>
        <p:nvSpPr>
          <p:cNvPr id="9" name="Text 7"/>
          <p:cNvSpPr/>
          <p:nvPr/>
        </p:nvSpPr>
        <p:spPr>
          <a:xfrm>
            <a:off x="1501497" y="2668667"/>
            <a:ext cx="2103001" cy="259794"/>
          </a:xfrm>
          <a:prstGeom prst="rect">
            <a:avLst/>
          </a:prstGeom>
          <a:noFill/>
          <a:ln/>
        </p:spPr>
        <p:txBody>
          <a:bodyPr wrap="none" lIns="0" tIns="0" rIns="0" bIns="0" rtlCol="0" anchor="t"/>
          <a:lstStyle/>
          <a:p>
            <a:pPr marL="0" indent="0" algn="l">
              <a:lnSpc>
                <a:spcPts val="2000"/>
              </a:lnSpc>
              <a:buNone/>
            </a:pPr>
            <a:r>
              <a:rPr lang="en-US" sz="1600">
                <a:solidFill>
                  <a:srgbClr val="FFFFFF"/>
                </a:solidFill>
                <a:latin typeface="Nunito Semi Bold" pitchFamily="34" charset="0"/>
                <a:ea typeface="Nunito Semi Bold" pitchFamily="34" charset="-122"/>
                <a:cs typeface="Nunito Semi Bold" pitchFamily="34" charset="-120"/>
              </a:rPr>
              <a:t>AI Spoilage Prediction</a:t>
            </a:r>
            <a:endParaRPr lang="en-US" sz="1600"/>
          </a:p>
        </p:txBody>
      </p:sp>
      <p:sp>
        <p:nvSpPr>
          <p:cNvPr id="10" name="Text 8"/>
          <p:cNvSpPr/>
          <p:nvPr/>
        </p:nvSpPr>
        <p:spPr>
          <a:xfrm>
            <a:off x="1501497" y="3034427"/>
            <a:ext cx="12510611" cy="282654"/>
          </a:xfrm>
          <a:prstGeom prst="rect">
            <a:avLst/>
          </a:prstGeom>
          <a:noFill/>
          <a:ln/>
        </p:spPr>
        <p:txBody>
          <a:bodyPr wrap="none" lIns="0" tIns="0" rIns="0" bIns="0" rtlCol="0" anchor="t"/>
          <a:lstStyle/>
          <a:p>
            <a:pPr marL="0" indent="0" algn="l">
              <a:lnSpc>
                <a:spcPts val="2200"/>
              </a:lnSpc>
              <a:buNone/>
            </a:pPr>
            <a:r>
              <a:rPr lang="en-US" sz="1350">
                <a:solidFill>
                  <a:srgbClr val="FFFFFF"/>
                </a:solidFill>
                <a:latin typeface="PT Sans" pitchFamily="34" charset="0"/>
                <a:ea typeface="PT Sans" pitchFamily="34" charset="-122"/>
                <a:cs typeface="PT Sans" pitchFamily="34" charset="-120"/>
              </a:rPr>
              <a:t>Proactive risk assessment using intelligent algorithms.</a:t>
            </a:r>
            <a:endParaRPr lang="en-US" sz="1350"/>
          </a:p>
        </p:txBody>
      </p:sp>
      <p:sp>
        <p:nvSpPr>
          <p:cNvPr id="11" name="Shape 9"/>
          <p:cNvSpPr/>
          <p:nvPr/>
        </p:nvSpPr>
        <p:spPr>
          <a:xfrm>
            <a:off x="618292" y="3728561"/>
            <a:ext cx="706636" cy="1059894"/>
          </a:xfrm>
          <a:prstGeom prst="roundRect">
            <a:avLst>
              <a:gd name="adj" fmla="val 360011"/>
            </a:avLst>
          </a:prstGeom>
          <a:solidFill>
            <a:srgbClr val="00002E"/>
          </a:solidFill>
          <a:ln w="15240">
            <a:solidFill>
              <a:srgbClr val="DD785E"/>
            </a:solidFill>
            <a:prstDash val="solid"/>
          </a:ln>
        </p:spPr>
      </p:sp>
      <p:sp>
        <p:nvSpPr>
          <p:cNvPr id="12" name="Text 10"/>
          <p:cNvSpPr/>
          <p:nvPr/>
        </p:nvSpPr>
        <p:spPr>
          <a:xfrm>
            <a:off x="839152" y="4092893"/>
            <a:ext cx="264914" cy="331232"/>
          </a:xfrm>
          <a:prstGeom prst="rect">
            <a:avLst/>
          </a:prstGeom>
          <a:noFill/>
          <a:ln/>
        </p:spPr>
        <p:txBody>
          <a:bodyPr wrap="none" lIns="0" tIns="0" rIns="0" bIns="0" rtlCol="0" anchor="t"/>
          <a:lstStyle/>
          <a:p>
            <a:pPr marL="0" indent="0" algn="l">
              <a:lnSpc>
                <a:spcPts val="2050"/>
              </a:lnSpc>
              <a:buNone/>
            </a:pPr>
            <a:r>
              <a:rPr lang="en-US" sz="2050">
                <a:solidFill>
                  <a:srgbClr val="FFFFFF"/>
                </a:solidFill>
                <a:latin typeface="Nunito Semi Bold" pitchFamily="34" charset="0"/>
                <a:ea typeface="Nunito Semi Bold" pitchFamily="34" charset="-122"/>
                <a:cs typeface="Nunito Semi Bold" pitchFamily="34" charset="-120"/>
              </a:rPr>
              <a:t>3</a:t>
            </a:r>
            <a:endParaRPr lang="en-US" sz="2050"/>
          </a:p>
        </p:txBody>
      </p:sp>
      <p:sp>
        <p:nvSpPr>
          <p:cNvPr id="13" name="Text 11"/>
          <p:cNvSpPr/>
          <p:nvPr/>
        </p:nvSpPr>
        <p:spPr>
          <a:xfrm>
            <a:off x="1501497" y="3905131"/>
            <a:ext cx="2078355" cy="259794"/>
          </a:xfrm>
          <a:prstGeom prst="rect">
            <a:avLst/>
          </a:prstGeom>
          <a:noFill/>
          <a:ln/>
        </p:spPr>
        <p:txBody>
          <a:bodyPr wrap="none" lIns="0" tIns="0" rIns="0" bIns="0" rtlCol="0" anchor="t"/>
          <a:lstStyle/>
          <a:p>
            <a:pPr marL="0" indent="0" algn="l">
              <a:lnSpc>
                <a:spcPts val="2000"/>
              </a:lnSpc>
              <a:buNone/>
            </a:pPr>
            <a:r>
              <a:rPr lang="en-US" sz="1600">
                <a:solidFill>
                  <a:srgbClr val="FFFFFF"/>
                </a:solidFill>
                <a:latin typeface="Nunito Semi Bold" pitchFamily="34" charset="0"/>
                <a:ea typeface="Nunito Semi Bold" pitchFamily="34" charset="-122"/>
                <a:cs typeface="Nunito Semi Bold" pitchFamily="34" charset="-120"/>
              </a:rPr>
              <a:t>Anomaly Detection</a:t>
            </a:r>
            <a:endParaRPr lang="en-US" sz="1600"/>
          </a:p>
        </p:txBody>
      </p:sp>
      <p:sp>
        <p:nvSpPr>
          <p:cNvPr id="14" name="Text 12"/>
          <p:cNvSpPr/>
          <p:nvPr/>
        </p:nvSpPr>
        <p:spPr>
          <a:xfrm>
            <a:off x="1501497" y="4270891"/>
            <a:ext cx="12510611" cy="282654"/>
          </a:xfrm>
          <a:prstGeom prst="rect">
            <a:avLst/>
          </a:prstGeom>
          <a:noFill/>
          <a:ln/>
        </p:spPr>
        <p:txBody>
          <a:bodyPr wrap="none" lIns="0" tIns="0" rIns="0" bIns="0" rtlCol="0" anchor="t"/>
          <a:lstStyle/>
          <a:p>
            <a:pPr marL="0" indent="0" algn="l">
              <a:lnSpc>
                <a:spcPts val="2200"/>
              </a:lnSpc>
              <a:buNone/>
            </a:pPr>
            <a:r>
              <a:rPr lang="en-US" sz="1350">
                <a:solidFill>
                  <a:srgbClr val="FFFFFF"/>
                </a:solidFill>
                <a:latin typeface="PT Sans" pitchFamily="34" charset="0"/>
                <a:ea typeface="PT Sans" pitchFamily="34" charset="-122"/>
                <a:cs typeface="PT Sans" pitchFamily="34" charset="-120"/>
              </a:rPr>
              <a:t>Automatic flagging of abnormal environmental conditions.</a:t>
            </a:r>
            <a:endParaRPr lang="en-US" sz="1350"/>
          </a:p>
        </p:txBody>
      </p:sp>
      <p:sp>
        <p:nvSpPr>
          <p:cNvPr id="15" name="Shape 13"/>
          <p:cNvSpPr/>
          <p:nvPr/>
        </p:nvSpPr>
        <p:spPr>
          <a:xfrm>
            <a:off x="618292" y="4965025"/>
            <a:ext cx="706636" cy="1059894"/>
          </a:xfrm>
          <a:prstGeom prst="roundRect">
            <a:avLst>
              <a:gd name="adj" fmla="val 360011"/>
            </a:avLst>
          </a:prstGeom>
          <a:solidFill>
            <a:srgbClr val="00002E"/>
          </a:solidFill>
          <a:ln w="15240">
            <a:solidFill>
              <a:srgbClr val="48A8E2"/>
            </a:solidFill>
            <a:prstDash val="solid"/>
          </a:ln>
        </p:spPr>
      </p:sp>
      <p:sp>
        <p:nvSpPr>
          <p:cNvPr id="16" name="Text 14"/>
          <p:cNvSpPr/>
          <p:nvPr/>
        </p:nvSpPr>
        <p:spPr>
          <a:xfrm>
            <a:off x="839152" y="5329357"/>
            <a:ext cx="264914" cy="331232"/>
          </a:xfrm>
          <a:prstGeom prst="rect">
            <a:avLst/>
          </a:prstGeom>
          <a:noFill/>
          <a:ln/>
        </p:spPr>
        <p:txBody>
          <a:bodyPr wrap="none" lIns="0" tIns="0" rIns="0" bIns="0" rtlCol="0" anchor="t"/>
          <a:lstStyle/>
          <a:p>
            <a:pPr marL="0" indent="0" algn="l">
              <a:lnSpc>
                <a:spcPts val="2050"/>
              </a:lnSpc>
              <a:buNone/>
            </a:pPr>
            <a:r>
              <a:rPr lang="en-US" sz="2050">
                <a:solidFill>
                  <a:srgbClr val="FFFFFF"/>
                </a:solidFill>
                <a:latin typeface="Nunito Semi Bold" pitchFamily="34" charset="0"/>
                <a:ea typeface="Nunito Semi Bold" pitchFamily="34" charset="-122"/>
                <a:cs typeface="Nunito Semi Bold" pitchFamily="34" charset="-120"/>
              </a:rPr>
              <a:t>4</a:t>
            </a:r>
            <a:endParaRPr lang="en-US" sz="2050"/>
          </a:p>
        </p:txBody>
      </p:sp>
      <p:sp>
        <p:nvSpPr>
          <p:cNvPr id="17" name="Text 15"/>
          <p:cNvSpPr/>
          <p:nvPr/>
        </p:nvSpPr>
        <p:spPr>
          <a:xfrm>
            <a:off x="1501497" y="5141595"/>
            <a:ext cx="2373987" cy="259794"/>
          </a:xfrm>
          <a:prstGeom prst="rect">
            <a:avLst/>
          </a:prstGeom>
          <a:noFill/>
          <a:ln/>
        </p:spPr>
        <p:txBody>
          <a:bodyPr wrap="none" lIns="0" tIns="0" rIns="0" bIns="0" rtlCol="0" anchor="t"/>
          <a:lstStyle/>
          <a:p>
            <a:pPr marL="0" indent="0" algn="l">
              <a:lnSpc>
                <a:spcPts val="2000"/>
              </a:lnSpc>
              <a:buNone/>
            </a:pPr>
            <a:r>
              <a:rPr lang="en-US" sz="1600">
                <a:solidFill>
                  <a:srgbClr val="FFFFFF"/>
                </a:solidFill>
                <a:latin typeface="Nunito Semi Bold" pitchFamily="34" charset="0"/>
                <a:ea typeface="Nunito Semi Bold" pitchFamily="34" charset="-122"/>
                <a:cs typeface="Nunito Semi Bold" pitchFamily="34" charset="-120"/>
              </a:rPr>
              <a:t>Integrated Weather Data</a:t>
            </a:r>
            <a:endParaRPr lang="en-US" sz="1600"/>
          </a:p>
        </p:txBody>
      </p:sp>
      <p:sp>
        <p:nvSpPr>
          <p:cNvPr id="18" name="Text 16"/>
          <p:cNvSpPr/>
          <p:nvPr/>
        </p:nvSpPr>
        <p:spPr>
          <a:xfrm>
            <a:off x="1501497" y="5507355"/>
            <a:ext cx="12510611" cy="282654"/>
          </a:xfrm>
          <a:prstGeom prst="rect">
            <a:avLst/>
          </a:prstGeom>
          <a:noFill/>
          <a:ln/>
        </p:spPr>
        <p:txBody>
          <a:bodyPr wrap="none" lIns="0" tIns="0" rIns="0" bIns="0" rtlCol="0" anchor="t"/>
          <a:lstStyle/>
          <a:p>
            <a:pPr marL="0" indent="0" algn="l">
              <a:lnSpc>
                <a:spcPts val="2200"/>
              </a:lnSpc>
              <a:buNone/>
            </a:pPr>
            <a:r>
              <a:rPr lang="en-US" sz="1350">
                <a:solidFill>
                  <a:srgbClr val="FFFFFF"/>
                </a:solidFill>
                <a:latin typeface="PT Sans" pitchFamily="34" charset="0"/>
                <a:ea typeface="PT Sans" pitchFamily="34" charset="-122"/>
                <a:cs typeface="PT Sans" pitchFamily="34" charset="-120"/>
              </a:rPr>
              <a:t>External climate factors enhance prediction accuracy.</a:t>
            </a:r>
            <a:endParaRPr lang="en-US" sz="1350"/>
          </a:p>
        </p:txBody>
      </p:sp>
      <p:sp>
        <p:nvSpPr>
          <p:cNvPr id="19" name="Shape 17"/>
          <p:cNvSpPr/>
          <p:nvPr/>
        </p:nvSpPr>
        <p:spPr>
          <a:xfrm>
            <a:off x="618292" y="6201489"/>
            <a:ext cx="706636" cy="1059894"/>
          </a:xfrm>
          <a:prstGeom prst="roundRect">
            <a:avLst>
              <a:gd name="adj" fmla="val 360011"/>
            </a:avLst>
          </a:prstGeom>
          <a:solidFill>
            <a:srgbClr val="00002E"/>
          </a:solidFill>
          <a:ln w="15240">
            <a:solidFill>
              <a:srgbClr val="59ABA9"/>
            </a:solidFill>
            <a:prstDash val="solid"/>
          </a:ln>
        </p:spPr>
      </p:sp>
      <p:sp>
        <p:nvSpPr>
          <p:cNvPr id="20" name="Text 18"/>
          <p:cNvSpPr/>
          <p:nvPr/>
        </p:nvSpPr>
        <p:spPr>
          <a:xfrm>
            <a:off x="839152" y="6565821"/>
            <a:ext cx="264914" cy="331232"/>
          </a:xfrm>
          <a:prstGeom prst="rect">
            <a:avLst/>
          </a:prstGeom>
          <a:noFill/>
          <a:ln/>
        </p:spPr>
        <p:txBody>
          <a:bodyPr wrap="none" lIns="0" tIns="0" rIns="0" bIns="0" rtlCol="0" anchor="t"/>
          <a:lstStyle/>
          <a:p>
            <a:pPr marL="0" indent="0" algn="l">
              <a:lnSpc>
                <a:spcPts val="2050"/>
              </a:lnSpc>
              <a:buNone/>
            </a:pPr>
            <a:r>
              <a:rPr lang="en-US" sz="2050">
                <a:solidFill>
                  <a:srgbClr val="FFFFFF"/>
                </a:solidFill>
                <a:latin typeface="Nunito Semi Bold" pitchFamily="34" charset="0"/>
                <a:ea typeface="Nunito Semi Bold" pitchFamily="34" charset="-122"/>
                <a:cs typeface="Nunito Semi Bold" pitchFamily="34" charset="-120"/>
              </a:rPr>
              <a:t>5</a:t>
            </a:r>
            <a:endParaRPr lang="en-US" sz="2050"/>
          </a:p>
        </p:txBody>
      </p:sp>
      <p:sp>
        <p:nvSpPr>
          <p:cNvPr id="21" name="Text 19"/>
          <p:cNvSpPr/>
          <p:nvPr/>
        </p:nvSpPr>
        <p:spPr>
          <a:xfrm>
            <a:off x="1501497" y="6378059"/>
            <a:ext cx="2078355" cy="259794"/>
          </a:xfrm>
          <a:prstGeom prst="rect">
            <a:avLst/>
          </a:prstGeom>
          <a:noFill/>
          <a:ln/>
        </p:spPr>
        <p:txBody>
          <a:bodyPr wrap="none" lIns="0" tIns="0" rIns="0" bIns="0" rtlCol="0" anchor="t"/>
          <a:lstStyle/>
          <a:p>
            <a:pPr marL="0" indent="0" algn="l">
              <a:lnSpc>
                <a:spcPts val="2000"/>
              </a:lnSpc>
              <a:buNone/>
            </a:pPr>
            <a:r>
              <a:rPr lang="en-US" sz="1600">
                <a:solidFill>
                  <a:srgbClr val="FFFFFF"/>
                </a:solidFill>
                <a:latin typeface="Nunito Semi Bold" pitchFamily="34" charset="0"/>
                <a:ea typeface="Nunito Semi Bold" pitchFamily="34" charset="-122"/>
                <a:cs typeface="Nunito Semi Bold" pitchFamily="34" charset="-120"/>
              </a:rPr>
              <a:t>Customizable Alerts</a:t>
            </a:r>
            <a:endParaRPr lang="en-US" sz="1600"/>
          </a:p>
        </p:txBody>
      </p:sp>
      <p:sp>
        <p:nvSpPr>
          <p:cNvPr id="22" name="Text 20"/>
          <p:cNvSpPr/>
          <p:nvPr/>
        </p:nvSpPr>
        <p:spPr>
          <a:xfrm>
            <a:off x="1501497" y="6743819"/>
            <a:ext cx="12510611" cy="282654"/>
          </a:xfrm>
          <a:prstGeom prst="rect">
            <a:avLst/>
          </a:prstGeom>
          <a:noFill/>
          <a:ln/>
        </p:spPr>
        <p:txBody>
          <a:bodyPr wrap="none" lIns="0" tIns="0" rIns="0" bIns="0" rtlCol="0" anchor="t"/>
          <a:lstStyle/>
          <a:p>
            <a:pPr marL="0" indent="0" algn="l">
              <a:lnSpc>
                <a:spcPts val="2200"/>
              </a:lnSpc>
              <a:buNone/>
            </a:pPr>
            <a:r>
              <a:rPr lang="en-US" sz="1350">
                <a:solidFill>
                  <a:srgbClr val="FFFFFF"/>
                </a:solidFill>
                <a:latin typeface="PT Sans" pitchFamily="34" charset="0"/>
                <a:ea typeface="PT Sans" pitchFamily="34" charset="-122"/>
                <a:cs typeface="PT Sans" pitchFamily="34" charset="-120"/>
              </a:rPr>
              <a:t>Timely notifications via SMS for critical events.</a:t>
            </a:r>
            <a:endParaRPr lang="en-US" sz="1350"/>
          </a:p>
        </p:txBody>
      </p:sp>
      <p:sp>
        <p:nvSpPr>
          <p:cNvPr id="23" name="Text 21"/>
          <p:cNvSpPr/>
          <p:nvPr/>
        </p:nvSpPr>
        <p:spPr>
          <a:xfrm>
            <a:off x="618292" y="7460099"/>
            <a:ext cx="13393817" cy="282654"/>
          </a:xfrm>
          <a:prstGeom prst="rect">
            <a:avLst/>
          </a:prstGeom>
          <a:noFill/>
          <a:ln/>
        </p:spPr>
        <p:txBody>
          <a:bodyPr wrap="none" lIns="0" tIns="0" rIns="0" bIns="0" rtlCol="0" anchor="t"/>
          <a:lstStyle/>
          <a:p>
            <a:pPr marL="0" indent="0" algn="l">
              <a:lnSpc>
                <a:spcPts val="2200"/>
              </a:lnSpc>
              <a:buNone/>
            </a:pPr>
            <a:r>
              <a:rPr lang="en-US" sz="1350">
                <a:solidFill>
                  <a:srgbClr val="FFFFFF"/>
                </a:solidFill>
                <a:latin typeface="PT Sans" pitchFamily="34" charset="0"/>
                <a:ea typeface="PT Sans" pitchFamily="34" charset="-122"/>
                <a:cs typeface="PT Sans" pitchFamily="34" charset="-120"/>
              </a:rPr>
              <a:t>These features combine to create a robust and intelligent monitoring solution, ensuring the integrity of your cold chain.</a:t>
            </a:r>
            <a:endParaRPr 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122640"/>
            <a:ext cx="7571303" cy="563285"/>
          </a:xfrm>
          <a:prstGeom prst="rect">
            <a:avLst/>
          </a:prstGeom>
          <a:noFill/>
          <a:ln/>
        </p:spPr>
        <p:txBody>
          <a:bodyPr wrap="none" lIns="0" tIns="0" rIns="0" bIns="0" rtlCol="0" anchor="t"/>
          <a:lstStyle/>
          <a:p>
            <a:pPr marL="0" indent="0" algn="l">
              <a:lnSpc>
                <a:spcPts val="4400"/>
              </a:lnSpc>
              <a:buNone/>
            </a:pPr>
            <a:r>
              <a:rPr lang="en-US" sz="3500">
                <a:solidFill>
                  <a:srgbClr val="FFFFFF"/>
                </a:solidFill>
                <a:latin typeface="Nunito Semi Bold" pitchFamily="34" charset="0"/>
                <a:ea typeface="Nunito Semi Bold" pitchFamily="34" charset="-122"/>
                <a:cs typeface="Nunito Semi Bold" pitchFamily="34" charset="-120"/>
              </a:rPr>
              <a:t>Revolutionizing Cold Storage with AI</a:t>
            </a:r>
            <a:endParaRPr lang="en-US" sz="3500"/>
          </a:p>
        </p:txBody>
      </p:sp>
      <p:sp>
        <p:nvSpPr>
          <p:cNvPr id="3" name="Text 1"/>
          <p:cNvSpPr/>
          <p:nvPr/>
        </p:nvSpPr>
        <p:spPr>
          <a:xfrm>
            <a:off x="837724" y="2164675"/>
            <a:ext cx="12954952" cy="1149072"/>
          </a:xfrm>
          <a:prstGeom prst="rect">
            <a:avLst/>
          </a:prstGeom>
          <a:noFill/>
          <a:ln/>
        </p:spPr>
        <p:txBody>
          <a:bodyPr wrap="square" lIns="0" tIns="0" rIns="0" bIns="0" rtlCol="0" anchor="t"/>
          <a:lstStyle/>
          <a:p>
            <a:pPr marL="0" indent="0" algn="l">
              <a:lnSpc>
                <a:spcPts val="3000"/>
              </a:lnSpc>
              <a:buNone/>
            </a:pPr>
            <a:r>
              <a:rPr lang="en-US" sz="1850">
                <a:solidFill>
                  <a:srgbClr val="FFFFFF"/>
                </a:solidFill>
                <a:latin typeface="PT Sans" pitchFamily="34" charset="0"/>
                <a:ea typeface="PT Sans" pitchFamily="34" charset="-122"/>
                <a:cs typeface="PT Sans" pitchFamily="34" charset="-120"/>
              </a:rPr>
              <a:t>Traditional cold storage management often relies on periodic checks, leading to potential spoilage and significant losses. The Cold Room AI Monitor addresses this challenge head-on, leveraging cutting-edge AI and real-time data to prevent spoilage and optimize operations.</a:t>
            </a:r>
            <a:endParaRPr lang="en-US" sz="1850"/>
          </a:p>
        </p:txBody>
      </p:sp>
      <p:sp>
        <p:nvSpPr>
          <p:cNvPr id="4" name="Text 2"/>
          <p:cNvSpPr/>
          <p:nvPr/>
        </p:nvSpPr>
        <p:spPr>
          <a:xfrm>
            <a:off x="837724" y="3582948"/>
            <a:ext cx="12954952" cy="766048"/>
          </a:xfrm>
          <a:prstGeom prst="rect">
            <a:avLst/>
          </a:prstGeom>
          <a:noFill/>
          <a:ln/>
        </p:spPr>
        <p:txBody>
          <a:bodyPr wrap="square" lIns="0" tIns="0" rIns="0" bIns="0" rtlCol="0" anchor="t"/>
          <a:lstStyle/>
          <a:p>
            <a:pPr marL="0" indent="0" algn="l">
              <a:lnSpc>
                <a:spcPts val="3000"/>
              </a:lnSpc>
              <a:buNone/>
            </a:pPr>
            <a:r>
              <a:rPr lang="en-US" sz="1850">
                <a:solidFill>
                  <a:srgbClr val="FFFFFF"/>
                </a:solidFill>
                <a:latin typeface="PT Sans" pitchFamily="34" charset="0"/>
                <a:ea typeface="PT Sans" pitchFamily="34" charset="-122"/>
                <a:cs typeface="PT Sans" pitchFamily="34" charset="-120"/>
              </a:rPr>
              <a:t>This Flask-based system provides facility managers in Himachal Pradesh with unprecedented control and insight into their cold storage environments, protecting valuable perishable goods.</a:t>
            </a:r>
            <a:endParaRPr lang="en-US" sz="1850"/>
          </a:p>
        </p:txBody>
      </p:sp>
      <p:sp>
        <p:nvSpPr>
          <p:cNvPr id="5" name="Shape 3"/>
          <p:cNvSpPr/>
          <p:nvPr/>
        </p:nvSpPr>
        <p:spPr>
          <a:xfrm>
            <a:off x="837724" y="4977170"/>
            <a:ext cx="4158734" cy="2129790"/>
          </a:xfrm>
          <a:prstGeom prst="roundRect">
            <a:avLst>
              <a:gd name="adj" fmla="val 6869"/>
            </a:avLst>
          </a:prstGeom>
          <a:solidFill>
            <a:srgbClr val="00002E">
              <a:alpha val="75000"/>
            </a:srgbClr>
          </a:solidFill>
          <a:ln/>
        </p:spPr>
      </p:sp>
      <p:sp>
        <p:nvSpPr>
          <p:cNvPr id="6" name="Shape 4"/>
          <p:cNvSpPr/>
          <p:nvPr/>
        </p:nvSpPr>
        <p:spPr>
          <a:xfrm>
            <a:off x="837724" y="4946690"/>
            <a:ext cx="4158734" cy="121920"/>
          </a:xfrm>
          <a:prstGeom prst="roundRect">
            <a:avLst>
              <a:gd name="adj" fmla="val 294514"/>
            </a:avLst>
          </a:prstGeom>
          <a:solidFill>
            <a:srgbClr val="F2B42D"/>
          </a:solidFill>
          <a:ln/>
        </p:spPr>
      </p:sp>
      <p:sp>
        <p:nvSpPr>
          <p:cNvPr id="7" name="Shape 5"/>
          <p:cNvSpPr/>
          <p:nvPr/>
        </p:nvSpPr>
        <p:spPr>
          <a:xfrm>
            <a:off x="2557998" y="4618196"/>
            <a:ext cx="718066" cy="718066"/>
          </a:xfrm>
          <a:prstGeom prst="roundRect">
            <a:avLst>
              <a:gd name="adj" fmla="val 127342"/>
            </a:avLst>
          </a:prstGeom>
          <a:solidFill>
            <a:srgbClr val="F2B42D"/>
          </a:solidFill>
          <a:ln/>
        </p:spPr>
      </p:sp>
      <p:sp>
        <p:nvSpPr>
          <p:cNvPr id="8" name="Text 6"/>
          <p:cNvSpPr/>
          <p:nvPr/>
        </p:nvSpPr>
        <p:spPr>
          <a:xfrm>
            <a:off x="2773382" y="4797743"/>
            <a:ext cx="287179" cy="358973"/>
          </a:xfrm>
          <a:prstGeom prst="rect">
            <a:avLst/>
          </a:prstGeom>
          <a:noFill/>
          <a:ln/>
        </p:spPr>
        <p:txBody>
          <a:bodyPr wrap="none" lIns="0" tIns="0" rIns="0" bIns="0" rtlCol="0" anchor="t"/>
          <a:lstStyle/>
          <a:p>
            <a:pPr marL="0" indent="0" algn="l">
              <a:lnSpc>
                <a:spcPts val="3600"/>
              </a:lnSpc>
              <a:buNone/>
            </a:pPr>
            <a:r>
              <a:rPr lang="en-US" sz="2250">
                <a:solidFill>
                  <a:srgbClr val="000000"/>
                </a:solidFill>
                <a:latin typeface="Nunito Semi Bold" pitchFamily="34" charset="0"/>
                <a:ea typeface="Nunito Semi Bold" pitchFamily="34" charset="-122"/>
                <a:cs typeface="Nunito Semi Bold" pitchFamily="34" charset="-120"/>
              </a:rPr>
              <a:t>1</a:t>
            </a:r>
            <a:endParaRPr lang="en-US" sz="2250"/>
          </a:p>
        </p:txBody>
      </p:sp>
      <p:sp>
        <p:nvSpPr>
          <p:cNvPr id="9" name="Text 7"/>
          <p:cNvSpPr/>
          <p:nvPr/>
        </p:nvSpPr>
        <p:spPr>
          <a:xfrm>
            <a:off x="1107519" y="5575578"/>
            <a:ext cx="2816185" cy="351949"/>
          </a:xfrm>
          <a:prstGeom prst="rect">
            <a:avLst/>
          </a:prstGeom>
          <a:noFill/>
          <a:ln/>
        </p:spPr>
        <p:txBody>
          <a:bodyPr wrap="none" lIns="0" tIns="0" rIns="0" bIns="0" rtlCol="0" anchor="t"/>
          <a:lstStyle/>
          <a:p>
            <a:pPr marL="0" indent="0" algn="l">
              <a:lnSpc>
                <a:spcPts val="2750"/>
              </a:lnSpc>
              <a:buNone/>
            </a:pPr>
            <a:r>
              <a:rPr lang="en-US" sz="2200">
                <a:solidFill>
                  <a:srgbClr val="FFFFFF"/>
                </a:solidFill>
                <a:latin typeface="Nunito Semi Bold" pitchFamily="34" charset="0"/>
                <a:ea typeface="Nunito Semi Bold" pitchFamily="34" charset="-122"/>
                <a:cs typeface="Nunito Semi Bold" pitchFamily="34" charset="-120"/>
              </a:rPr>
              <a:t>Prevent Spoilage</a:t>
            </a:r>
            <a:endParaRPr lang="en-US" sz="2200"/>
          </a:p>
        </p:txBody>
      </p:sp>
      <p:sp>
        <p:nvSpPr>
          <p:cNvPr id="10" name="Text 8"/>
          <p:cNvSpPr/>
          <p:nvPr/>
        </p:nvSpPr>
        <p:spPr>
          <a:xfrm>
            <a:off x="1107519" y="6071116"/>
            <a:ext cx="3619143" cy="766048"/>
          </a:xfrm>
          <a:prstGeom prst="rect">
            <a:avLst/>
          </a:prstGeom>
          <a:noFill/>
          <a:ln/>
        </p:spPr>
        <p:txBody>
          <a:bodyPr wrap="square" lIns="0" tIns="0" rIns="0" bIns="0" rtlCol="0" anchor="t"/>
          <a:lstStyle/>
          <a:p>
            <a:pPr marL="0" indent="0" algn="l">
              <a:lnSpc>
                <a:spcPts val="3000"/>
              </a:lnSpc>
              <a:buNone/>
            </a:pPr>
            <a:r>
              <a:rPr lang="en-US" sz="1850">
                <a:solidFill>
                  <a:srgbClr val="FFFFFF"/>
                </a:solidFill>
                <a:latin typeface="PT Sans" pitchFamily="34" charset="0"/>
                <a:ea typeface="PT Sans" pitchFamily="34" charset="-122"/>
                <a:cs typeface="PT Sans" pitchFamily="34" charset="-120"/>
              </a:rPr>
              <a:t>Minimize losses through proactive AI-driven predictions.</a:t>
            </a:r>
            <a:endParaRPr lang="en-US" sz="1850"/>
          </a:p>
        </p:txBody>
      </p:sp>
      <p:sp>
        <p:nvSpPr>
          <p:cNvPr id="11" name="Shape 9"/>
          <p:cNvSpPr/>
          <p:nvPr/>
        </p:nvSpPr>
        <p:spPr>
          <a:xfrm>
            <a:off x="5235773" y="4977170"/>
            <a:ext cx="4158734" cy="2129790"/>
          </a:xfrm>
          <a:prstGeom prst="roundRect">
            <a:avLst>
              <a:gd name="adj" fmla="val 6869"/>
            </a:avLst>
          </a:prstGeom>
          <a:solidFill>
            <a:srgbClr val="00002E">
              <a:alpha val="75000"/>
            </a:srgbClr>
          </a:solidFill>
          <a:ln/>
        </p:spPr>
      </p:sp>
      <p:sp>
        <p:nvSpPr>
          <p:cNvPr id="12" name="Shape 10"/>
          <p:cNvSpPr/>
          <p:nvPr/>
        </p:nvSpPr>
        <p:spPr>
          <a:xfrm>
            <a:off x="5235773" y="4946690"/>
            <a:ext cx="4158734" cy="121920"/>
          </a:xfrm>
          <a:prstGeom prst="roundRect">
            <a:avLst>
              <a:gd name="adj" fmla="val 294514"/>
            </a:avLst>
          </a:prstGeom>
          <a:solidFill>
            <a:srgbClr val="D7425E"/>
          </a:solidFill>
          <a:ln/>
        </p:spPr>
      </p:sp>
      <p:sp>
        <p:nvSpPr>
          <p:cNvPr id="13" name="Shape 11"/>
          <p:cNvSpPr/>
          <p:nvPr/>
        </p:nvSpPr>
        <p:spPr>
          <a:xfrm>
            <a:off x="6956048" y="4618196"/>
            <a:ext cx="718066" cy="718066"/>
          </a:xfrm>
          <a:prstGeom prst="roundRect">
            <a:avLst>
              <a:gd name="adj" fmla="val 127342"/>
            </a:avLst>
          </a:prstGeom>
          <a:solidFill>
            <a:srgbClr val="F2B42D"/>
          </a:solidFill>
          <a:ln/>
        </p:spPr>
      </p:sp>
      <p:sp>
        <p:nvSpPr>
          <p:cNvPr id="14" name="Text 12"/>
          <p:cNvSpPr/>
          <p:nvPr/>
        </p:nvSpPr>
        <p:spPr>
          <a:xfrm>
            <a:off x="7171432" y="4797743"/>
            <a:ext cx="287179" cy="358973"/>
          </a:xfrm>
          <a:prstGeom prst="rect">
            <a:avLst/>
          </a:prstGeom>
          <a:noFill/>
          <a:ln/>
        </p:spPr>
        <p:txBody>
          <a:bodyPr wrap="none" lIns="0" tIns="0" rIns="0" bIns="0" rtlCol="0" anchor="t"/>
          <a:lstStyle/>
          <a:p>
            <a:pPr marL="0" indent="0" algn="l">
              <a:lnSpc>
                <a:spcPts val="3600"/>
              </a:lnSpc>
              <a:buNone/>
            </a:pPr>
            <a:r>
              <a:rPr lang="en-US" sz="2250">
                <a:solidFill>
                  <a:srgbClr val="000000"/>
                </a:solidFill>
                <a:latin typeface="Nunito Semi Bold" pitchFamily="34" charset="0"/>
                <a:ea typeface="Nunito Semi Bold" pitchFamily="34" charset="-122"/>
                <a:cs typeface="Nunito Semi Bold" pitchFamily="34" charset="-120"/>
              </a:rPr>
              <a:t>2</a:t>
            </a:r>
            <a:endParaRPr lang="en-US" sz="2250"/>
          </a:p>
        </p:txBody>
      </p:sp>
      <p:sp>
        <p:nvSpPr>
          <p:cNvPr id="15" name="Text 13"/>
          <p:cNvSpPr/>
          <p:nvPr/>
        </p:nvSpPr>
        <p:spPr>
          <a:xfrm>
            <a:off x="5505569" y="5575578"/>
            <a:ext cx="2816185" cy="351949"/>
          </a:xfrm>
          <a:prstGeom prst="rect">
            <a:avLst/>
          </a:prstGeom>
          <a:noFill/>
          <a:ln/>
        </p:spPr>
        <p:txBody>
          <a:bodyPr wrap="none" lIns="0" tIns="0" rIns="0" bIns="0" rtlCol="0" anchor="t"/>
          <a:lstStyle/>
          <a:p>
            <a:pPr marL="0" indent="0" algn="l">
              <a:lnSpc>
                <a:spcPts val="2750"/>
              </a:lnSpc>
              <a:buNone/>
            </a:pPr>
            <a:r>
              <a:rPr lang="en-US" sz="2200">
                <a:solidFill>
                  <a:srgbClr val="FFFFFF"/>
                </a:solidFill>
                <a:latin typeface="Nunito Semi Bold" pitchFamily="34" charset="0"/>
                <a:ea typeface="Nunito Semi Bold" pitchFamily="34" charset="-122"/>
                <a:cs typeface="Nunito Semi Bold" pitchFamily="34" charset="-120"/>
              </a:rPr>
              <a:t>Optimize Efficiency</a:t>
            </a:r>
            <a:endParaRPr lang="en-US" sz="2200"/>
          </a:p>
        </p:txBody>
      </p:sp>
      <p:sp>
        <p:nvSpPr>
          <p:cNvPr id="16" name="Text 14"/>
          <p:cNvSpPr/>
          <p:nvPr/>
        </p:nvSpPr>
        <p:spPr>
          <a:xfrm>
            <a:off x="5505569" y="6071116"/>
            <a:ext cx="3619143" cy="766048"/>
          </a:xfrm>
          <a:prstGeom prst="rect">
            <a:avLst/>
          </a:prstGeom>
          <a:noFill/>
          <a:ln/>
        </p:spPr>
        <p:txBody>
          <a:bodyPr wrap="square" lIns="0" tIns="0" rIns="0" bIns="0" rtlCol="0" anchor="t"/>
          <a:lstStyle/>
          <a:p>
            <a:pPr marL="0" indent="0" algn="l">
              <a:lnSpc>
                <a:spcPts val="3000"/>
              </a:lnSpc>
              <a:buNone/>
            </a:pPr>
            <a:r>
              <a:rPr lang="en-US" sz="1850">
                <a:solidFill>
                  <a:srgbClr val="FFFFFF"/>
                </a:solidFill>
                <a:latin typeface="PT Sans" pitchFamily="34" charset="0"/>
                <a:ea typeface="PT Sans" pitchFamily="34" charset="-122"/>
                <a:cs typeface="PT Sans" pitchFamily="34" charset="-120"/>
              </a:rPr>
              <a:t>Streamline monitoring with real-time, automated insights.</a:t>
            </a:r>
            <a:endParaRPr lang="en-US" sz="1850"/>
          </a:p>
        </p:txBody>
      </p:sp>
      <p:sp>
        <p:nvSpPr>
          <p:cNvPr id="17" name="Shape 15"/>
          <p:cNvSpPr/>
          <p:nvPr/>
        </p:nvSpPr>
        <p:spPr>
          <a:xfrm>
            <a:off x="9633823" y="4977170"/>
            <a:ext cx="4158853" cy="2129790"/>
          </a:xfrm>
          <a:prstGeom prst="roundRect">
            <a:avLst>
              <a:gd name="adj" fmla="val 6869"/>
            </a:avLst>
          </a:prstGeom>
          <a:solidFill>
            <a:srgbClr val="00002E">
              <a:alpha val="75000"/>
            </a:srgbClr>
          </a:solidFill>
          <a:ln/>
        </p:spPr>
      </p:sp>
      <p:sp>
        <p:nvSpPr>
          <p:cNvPr id="18" name="Shape 16"/>
          <p:cNvSpPr/>
          <p:nvPr/>
        </p:nvSpPr>
        <p:spPr>
          <a:xfrm>
            <a:off x="9633823" y="4946690"/>
            <a:ext cx="4158853" cy="121920"/>
          </a:xfrm>
          <a:prstGeom prst="roundRect">
            <a:avLst>
              <a:gd name="adj" fmla="val 294514"/>
            </a:avLst>
          </a:prstGeom>
          <a:solidFill>
            <a:srgbClr val="DD785E"/>
          </a:solidFill>
          <a:ln/>
        </p:spPr>
      </p:sp>
      <p:sp>
        <p:nvSpPr>
          <p:cNvPr id="19" name="Shape 17"/>
          <p:cNvSpPr/>
          <p:nvPr/>
        </p:nvSpPr>
        <p:spPr>
          <a:xfrm>
            <a:off x="11354217" y="4618196"/>
            <a:ext cx="718066" cy="718066"/>
          </a:xfrm>
          <a:prstGeom prst="roundRect">
            <a:avLst>
              <a:gd name="adj" fmla="val 127342"/>
            </a:avLst>
          </a:prstGeom>
          <a:solidFill>
            <a:srgbClr val="F2B42D"/>
          </a:solidFill>
          <a:ln/>
        </p:spPr>
      </p:sp>
      <p:sp>
        <p:nvSpPr>
          <p:cNvPr id="20" name="Text 18"/>
          <p:cNvSpPr/>
          <p:nvPr/>
        </p:nvSpPr>
        <p:spPr>
          <a:xfrm>
            <a:off x="11569601" y="4797743"/>
            <a:ext cx="287179" cy="358973"/>
          </a:xfrm>
          <a:prstGeom prst="rect">
            <a:avLst/>
          </a:prstGeom>
          <a:noFill/>
          <a:ln/>
        </p:spPr>
        <p:txBody>
          <a:bodyPr wrap="none" lIns="0" tIns="0" rIns="0" bIns="0" rtlCol="0" anchor="t"/>
          <a:lstStyle/>
          <a:p>
            <a:pPr marL="0" indent="0" algn="l">
              <a:lnSpc>
                <a:spcPts val="3600"/>
              </a:lnSpc>
              <a:buNone/>
            </a:pPr>
            <a:r>
              <a:rPr lang="en-US" sz="2250">
                <a:solidFill>
                  <a:srgbClr val="000000"/>
                </a:solidFill>
                <a:latin typeface="Nunito Semi Bold" pitchFamily="34" charset="0"/>
                <a:ea typeface="Nunito Semi Bold" pitchFamily="34" charset="-122"/>
                <a:cs typeface="Nunito Semi Bold" pitchFamily="34" charset="-120"/>
              </a:rPr>
              <a:t>3</a:t>
            </a:r>
            <a:endParaRPr lang="en-US" sz="2250"/>
          </a:p>
        </p:txBody>
      </p:sp>
      <p:sp>
        <p:nvSpPr>
          <p:cNvPr id="21" name="Text 19"/>
          <p:cNvSpPr/>
          <p:nvPr/>
        </p:nvSpPr>
        <p:spPr>
          <a:xfrm>
            <a:off x="9903619" y="5575578"/>
            <a:ext cx="2816185" cy="351949"/>
          </a:xfrm>
          <a:prstGeom prst="rect">
            <a:avLst/>
          </a:prstGeom>
          <a:noFill/>
          <a:ln/>
        </p:spPr>
        <p:txBody>
          <a:bodyPr wrap="none" lIns="0" tIns="0" rIns="0" bIns="0" rtlCol="0" anchor="t"/>
          <a:lstStyle/>
          <a:p>
            <a:pPr marL="0" indent="0" algn="l">
              <a:lnSpc>
                <a:spcPts val="2750"/>
              </a:lnSpc>
              <a:buNone/>
            </a:pPr>
            <a:r>
              <a:rPr lang="en-US" sz="2200">
                <a:solidFill>
                  <a:srgbClr val="FFFFFF"/>
                </a:solidFill>
                <a:latin typeface="Nunito Semi Bold" pitchFamily="34" charset="0"/>
                <a:ea typeface="Nunito Semi Bold" pitchFamily="34" charset="-122"/>
                <a:cs typeface="Nunito Semi Bold" pitchFamily="34" charset="-120"/>
              </a:rPr>
              <a:t>Ensure Quality</a:t>
            </a:r>
            <a:endParaRPr lang="en-US" sz="2200"/>
          </a:p>
        </p:txBody>
      </p:sp>
      <p:sp>
        <p:nvSpPr>
          <p:cNvPr id="22" name="Text 20"/>
          <p:cNvSpPr/>
          <p:nvPr/>
        </p:nvSpPr>
        <p:spPr>
          <a:xfrm>
            <a:off x="9903619" y="6071116"/>
            <a:ext cx="3619262" cy="766048"/>
          </a:xfrm>
          <a:prstGeom prst="rect">
            <a:avLst/>
          </a:prstGeom>
          <a:noFill/>
          <a:ln/>
        </p:spPr>
        <p:txBody>
          <a:bodyPr wrap="square" lIns="0" tIns="0" rIns="0" bIns="0" rtlCol="0" anchor="t"/>
          <a:lstStyle/>
          <a:p>
            <a:pPr marL="0" indent="0" algn="l">
              <a:lnSpc>
                <a:spcPts val="3000"/>
              </a:lnSpc>
              <a:buNone/>
            </a:pPr>
            <a:r>
              <a:rPr lang="en-US" sz="1850">
                <a:solidFill>
                  <a:srgbClr val="FFFFFF"/>
                </a:solidFill>
                <a:latin typeface="PT Sans" pitchFamily="34" charset="0"/>
                <a:ea typeface="PT Sans" pitchFamily="34" charset="-122"/>
                <a:cs typeface="PT Sans" pitchFamily="34" charset="-120"/>
              </a:rPr>
              <a:t>Maintain ideal conditions for sensitive produce.</a:t>
            </a:r>
            <a:endParaRPr lang="en-US" sz="18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74946"/>
            <a:ext cx="7468553" cy="1126569"/>
          </a:xfrm>
          <a:prstGeom prst="rect">
            <a:avLst/>
          </a:prstGeom>
          <a:noFill/>
          <a:ln/>
        </p:spPr>
        <p:txBody>
          <a:bodyPr wrap="square" lIns="0" tIns="0" rIns="0" bIns="0" rtlCol="0" anchor="t"/>
          <a:lstStyle/>
          <a:p>
            <a:pPr marL="0" indent="0" algn="l">
              <a:lnSpc>
                <a:spcPts val="4400"/>
              </a:lnSpc>
              <a:buNone/>
            </a:pPr>
            <a:r>
              <a:rPr lang="en-US" sz="3500">
                <a:solidFill>
                  <a:srgbClr val="FFFFFF"/>
                </a:solidFill>
                <a:latin typeface="Nunito Semi Bold" pitchFamily="34" charset="0"/>
                <a:ea typeface="Nunito Semi Bold" pitchFamily="34" charset="-122"/>
                <a:cs typeface="Nunito Semi Bold" pitchFamily="34" charset="-120"/>
              </a:rPr>
              <a:t>Real-Time Data &amp; Intuitive Dashboard</a:t>
            </a:r>
            <a:endParaRPr lang="en-US" sz="3500"/>
          </a:p>
        </p:txBody>
      </p:sp>
      <p:sp>
        <p:nvSpPr>
          <p:cNvPr id="4" name="Text 1"/>
          <p:cNvSpPr/>
          <p:nvPr/>
        </p:nvSpPr>
        <p:spPr>
          <a:xfrm>
            <a:off x="837724" y="2870716"/>
            <a:ext cx="7468553" cy="1532096"/>
          </a:xfrm>
          <a:prstGeom prst="rect">
            <a:avLst/>
          </a:prstGeom>
          <a:noFill/>
          <a:ln/>
        </p:spPr>
        <p:txBody>
          <a:bodyPr wrap="square" lIns="0" tIns="0" rIns="0" bIns="0" rtlCol="0" anchor="t"/>
          <a:lstStyle/>
          <a:p>
            <a:pPr marL="0" indent="0" algn="l">
              <a:lnSpc>
                <a:spcPts val="3000"/>
              </a:lnSpc>
              <a:buNone/>
            </a:pPr>
            <a:r>
              <a:rPr lang="en-US" sz="1850">
                <a:solidFill>
                  <a:srgbClr val="FFFFFF"/>
                </a:solidFill>
                <a:latin typeface="PT Sans" pitchFamily="34" charset="0"/>
                <a:ea typeface="PT Sans" pitchFamily="34" charset="-122"/>
                <a:cs typeface="PT Sans" pitchFamily="34" charset="-120"/>
              </a:rPr>
              <a:t>The system features a sleek, dark-themed responsive UI, designed for clarity and ease of use. Facility managers can view the latest sensor readings at a glance, ensuring immediate awareness of cold room conditions.</a:t>
            </a:r>
            <a:endParaRPr lang="en-US" sz="1850"/>
          </a:p>
        </p:txBody>
      </p:sp>
      <p:sp>
        <p:nvSpPr>
          <p:cNvPr id="5" name="Text 2"/>
          <p:cNvSpPr/>
          <p:nvPr/>
        </p:nvSpPr>
        <p:spPr>
          <a:xfrm>
            <a:off x="837724" y="4672013"/>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b="1">
                <a:solidFill>
                  <a:srgbClr val="FFFFFF"/>
                </a:solidFill>
                <a:latin typeface="PT Sans" pitchFamily="34" charset="0"/>
                <a:ea typeface="PT Sans" pitchFamily="34" charset="-122"/>
                <a:cs typeface="PT Sans" pitchFamily="34" charset="-120"/>
              </a:rPr>
              <a:t>Live Updates:</a:t>
            </a:r>
            <a:r>
              <a:rPr lang="en-US" sz="1850">
                <a:solidFill>
                  <a:srgbClr val="FFFFFF"/>
                </a:solidFill>
                <a:latin typeface="PT Sans" pitchFamily="34" charset="0"/>
                <a:ea typeface="PT Sans" pitchFamily="34" charset="-122"/>
                <a:cs typeface="PT Sans" pitchFamily="34" charset="-120"/>
              </a:rPr>
              <a:t> Continuously streams temperature and humidity data.</a:t>
            </a:r>
            <a:endParaRPr lang="en-US" sz="1850"/>
          </a:p>
        </p:txBody>
      </p:sp>
      <p:sp>
        <p:nvSpPr>
          <p:cNvPr id="6" name="Text 3"/>
          <p:cNvSpPr/>
          <p:nvPr/>
        </p:nvSpPr>
        <p:spPr>
          <a:xfrm>
            <a:off x="837724" y="5138738"/>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a:solidFill>
                  <a:srgbClr val="FFFFFF"/>
                </a:solidFill>
                <a:latin typeface="PT Sans" pitchFamily="34" charset="0"/>
                <a:ea typeface="PT Sans" pitchFamily="34" charset="-122"/>
                <a:cs typeface="PT Sans" pitchFamily="34" charset="-120"/>
              </a:rPr>
              <a:t>User-Friendly Design:</a:t>
            </a:r>
            <a:r>
              <a:rPr lang="en-US" sz="1850">
                <a:solidFill>
                  <a:srgbClr val="FFFFFF"/>
                </a:solidFill>
                <a:latin typeface="PT Sans" pitchFamily="34" charset="0"/>
                <a:ea typeface="PT Sans" pitchFamily="34" charset="-122"/>
                <a:cs typeface="PT Sans" pitchFamily="34" charset="-120"/>
              </a:rPr>
              <a:t> Optimized for readability and quick navigation on any device.</a:t>
            </a:r>
            <a:endParaRPr lang="en-US" sz="1850"/>
          </a:p>
        </p:txBody>
      </p:sp>
      <p:sp>
        <p:nvSpPr>
          <p:cNvPr id="7" name="Text 4"/>
          <p:cNvSpPr/>
          <p:nvPr/>
        </p:nvSpPr>
        <p:spPr>
          <a:xfrm>
            <a:off x="837724" y="5988487"/>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a:solidFill>
                  <a:srgbClr val="FFFFFF"/>
                </a:solidFill>
                <a:latin typeface="PT Sans" pitchFamily="34" charset="0"/>
                <a:ea typeface="PT Sans" pitchFamily="34" charset="-122"/>
                <a:cs typeface="PT Sans" pitchFamily="34" charset="-120"/>
              </a:rPr>
              <a:t>At-a-Glance Insights:</a:t>
            </a:r>
            <a:r>
              <a:rPr lang="en-US" sz="1850">
                <a:solidFill>
                  <a:srgbClr val="FFFFFF"/>
                </a:solidFill>
                <a:latin typeface="PT Sans" pitchFamily="34" charset="0"/>
                <a:ea typeface="PT Sans" pitchFamily="34" charset="-122"/>
                <a:cs typeface="PT Sans" pitchFamily="34" charset="-120"/>
              </a:rPr>
              <a:t> Critical information is prominently displayed for rapid decision-making.</a:t>
            </a:r>
            <a:endParaRPr lang="en-US" sz="18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43639" y="427196"/>
            <a:ext cx="4029670" cy="365522"/>
          </a:xfrm>
          <a:prstGeom prst="rect">
            <a:avLst/>
          </a:prstGeom>
          <a:noFill/>
          <a:ln/>
        </p:spPr>
        <p:txBody>
          <a:bodyPr wrap="none" lIns="0" tIns="0" rIns="0" bIns="0" rtlCol="0" anchor="t"/>
          <a:lstStyle/>
          <a:p>
            <a:pPr marL="0" indent="0" algn="l">
              <a:lnSpc>
                <a:spcPts val="2850"/>
              </a:lnSpc>
              <a:buNone/>
            </a:pPr>
            <a:r>
              <a:rPr lang="en-US" sz="2300">
                <a:solidFill>
                  <a:srgbClr val="FFFFFF"/>
                </a:solidFill>
                <a:latin typeface="Nunito Semi Bold" pitchFamily="34" charset="0"/>
                <a:ea typeface="Nunito Semi Bold" pitchFamily="34" charset="-122"/>
                <a:cs typeface="Nunito Semi Bold" pitchFamily="34" charset="-120"/>
              </a:rPr>
              <a:t>Intelligent Spoilage Prediction</a:t>
            </a:r>
            <a:endParaRPr lang="en-US" sz="2300"/>
          </a:p>
        </p:txBody>
      </p:sp>
      <p:sp>
        <p:nvSpPr>
          <p:cNvPr id="3" name="Text 1"/>
          <p:cNvSpPr/>
          <p:nvPr/>
        </p:nvSpPr>
        <p:spPr>
          <a:xfrm>
            <a:off x="543639" y="1103352"/>
            <a:ext cx="13543121" cy="497205"/>
          </a:xfrm>
          <a:prstGeom prst="rect">
            <a:avLst/>
          </a:prstGeom>
          <a:noFill/>
          <a:ln/>
        </p:spPr>
        <p:txBody>
          <a:bodyPr wrap="square" lIns="0" tIns="0" rIns="0" bIns="0" rtlCol="0" anchor="t"/>
          <a:lstStyle/>
          <a:p>
            <a:pPr marL="0" indent="0" algn="l">
              <a:lnSpc>
                <a:spcPts val="1950"/>
              </a:lnSpc>
              <a:buNone/>
            </a:pPr>
            <a:r>
              <a:rPr lang="en-US" sz="1200">
                <a:solidFill>
                  <a:srgbClr val="FFFFFF"/>
                </a:solidFill>
                <a:latin typeface="PT Sans" pitchFamily="34" charset="0"/>
                <a:ea typeface="PT Sans" pitchFamily="34" charset="-122"/>
                <a:cs typeface="PT Sans" pitchFamily="34" charset="-120"/>
              </a:rPr>
              <a:t>At the core of the Cold Room AI Monitor is its sophisticated spoilage prediction engine. It combines internal environmental data with external weather conditions to provide highly accurate risk assessments.</a:t>
            </a:r>
            <a:endParaRPr lang="en-US" sz="1200"/>
          </a:p>
        </p:txBody>
      </p:sp>
      <p:pic>
        <p:nvPicPr>
          <p:cNvPr id="4" name="Image 0" descr="preencoded.png"/>
          <p:cNvPicPr>
            <a:picLocks noChangeAspect="1"/>
          </p:cNvPicPr>
          <p:nvPr/>
        </p:nvPicPr>
        <p:blipFill>
          <a:blip r:embed="rId3"/>
          <a:stretch>
            <a:fillRect/>
          </a:stretch>
        </p:blipFill>
        <p:spPr>
          <a:xfrm>
            <a:off x="2083237" y="1775222"/>
            <a:ext cx="10463808" cy="7211020"/>
          </a:xfrm>
          <a:prstGeom prst="rect">
            <a:avLst/>
          </a:prstGeom>
        </p:spPr>
      </p:pic>
      <p:sp>
        <p:nvSpPr>
          <p:cNvPr id="5" name="Text 2"/>
          <p:cNvSpPr/>
          <p:nvPr/>
        </p:nvSpPr>
        <p:spPr>
          <a:xfrm>
            <a:off x="2345305" y="6262175"/>
            <a:ext cx="2859479" cy="358255"/>
          </a:xfrm>
          <a:prstGeom prst="rect">
            <a:avLst/>
          </a:prstGeom>
          <a:noFill/>
          <a:ln/>
        </p:spPr>
        <p:txBody>
          <a:bodyPr wrap="none" lIns="0" tIns="0" rIns="0" bIns="0" rtlCol="0" anchor="t"/>
          <a:lstStyle/>
          <a:p>
            <a:pPr marL="0" indent="0" algn="ctr">
              <a:lnSpc>
                <a:spcPts val="1550"/>
              </a:lnSpc>
              <a:buNone/>
            </a:pPr>
            <a:r>
              <a:rPr lang="en-US" sz="1250">
                <a:solidFill>
                  <a:srgbClr val="FFFFFF"/>
                </a:solidFill>
                <a:latin typeface="Nunito Semi Bold" pitchFamily="34" charset="0"/>
                <a:ea typeface="Nunito Semi Bold" pitchFamily="34" charset="-122"/>
                <a:cs typeface="Nunito Semi Bold" pitchFamily="34" charset="-120"/>
              </a:rPr>
              <a:t>Internal Data</a:t>
            </a:r>
            <a:endParaRPr lang="en-US" sz="1250"/>
          </a:p>
        </p:txBody>
      </p:sp>
      <p:pic>
        <p:nvPicPr>
          <p:cNvPr id="6" name="Image 1" descr="preencoded.png"/>
          <p:cNvPicPr>
            <a:picLocks noChangeAspect="1"/>
          </p:cNvPicPr>
          <p:nvPr/>
        </p:nvPicPr>
        <p:blipFill>
          <a:blip r:embed="rId4"/>
          <a:stretch>
            <a:fillRect/>
          </a:stretch>
        </p:blipFill>
        <p:spPr>
          <a:xfrm>
            <a:off x="3566503" y="4425194"/>
            <a:ext cx="677150" cy="677150"/>
          </a:xfrm>
          <a:prstGeom prst="rect">
            <a:avLst/>
          </a:prstGeom>
        </p:spPr>
      </p:pic>
      <p:sp>
        <p:nvSpPr>
          <p:cNvPr id="7" name="Text 3"/>
          <p:cNvSpPr/>
          <p:nvPr/>
        </p:nvSpPr>
        <p:spPr>
          <a:xfrm>
            <a:off x="4824309" y="3256687"/>
            <a:ext cx="2867731" cy="358255"/>
          </a:xfrm>
          <a:prstGeom prst="rect">
            <a:avLst/>
          </a:prstGeom>
          <a:noFill/>
          <a:ln/>
        </p:spPr>
        <p:txBody>
          <a:bodyPr wrap="none" lIns="0" tIns="0" rIns="0" bIns="0" rtlCol="0" anchor="t"/>
          <a:lstStyle/>
          <a:p>
            <a:pPr marL="0" indent="0" algn="ctr">
              <a:lnSpc>
                <a:spcPts val="1550"/>
              </a:lnSpc>
              <a:buNone/>
            </a:pPr>
            <a:r>
              <a:rPr lang="en-US" sz="1250">
                <a:solidFill>
                  <a:srgbClr val="FFFFFF"/>
                </a:solidFill>
                <a:latin typeface="Nunito Semi Bold" pitchFamily="34" charset="0"/>
                <a:ea typeface="Nunito Semi Bold" pitchFamily="34" charset="-122"/>
                <a:cs typeface="Nunito Semi Bold" pitchFamily="34" charset="-120"/>
              </a:rPr>
              <a:t>External Weather</a:t>
            </a:r>
            <a:endParaRPr lang="en-US" sz="1250"/>
          </a:p>
        </p:txBody>
      </p:sp>
      <p:pic>
        <p:nvPicPr>
          <p:cNvPr id="8" name="Image 2" descr="preencoded.png"/>
          <p:cNvPicPr>
            <a:picLocks noChangeAspect="1"/>
          </p:cNvPicPr>
          <p:nvPr/>
        </p:nvPicPr>
        <p:blipFill>
          <a:blip r:embed="rId5"/>
          <a:stretch>
            <a:fillRect/>
          </a:stretch>
        </p:blipFill>
        <p:spPr>
          <a:xfrm>
            <a:off x="5706933" y="4838044"/>
            <a:ext cx="677150" cy="677150"/>
          </a:xfrm>
          <a:prstGeom prst="rect">
            <a:avLst/>
          </a:prstGeom>
        </p:spPr>
      </p:pic>
      <p:sp>
        <p:nvSpPr>
          <p:cNvPr id="9" name="Text 4"/>
          <p:cNvSpPr/>
          <p:nvPr/>
        </p:nvSpPr>
        <p:spPr>
          <a:xfrm>
            <a:off x="6763922" y="7149031"/>
            <a:ext cx="2859478" cy="358254"/>
          </a:xfrm>
          <a:prstGeom prst="rect">
            <a:avLst/>
          </a:prstGeom>
          <a:noFill/>
          <a:ln/>
        </p:spPr>
        <p:txBody>
          <a:bodyPr wrap="none" lIns="0" tIns="0" rIns="0" bIns="0" rtlCol="0" anchor="t"/>
          <a:lstStyle/>
          <a:p>
            <a:pPr marL="0" indent="0" algn="ctr">
              <a:lnSpc>
                <a:spcPts val="1550"/>
              </a:lnSpc>
              <a:buNone/>
            </a:pPr>
            <a:r>
              <a:rPr lang="en-US" sz="1250">
                <a:solidFill>
                  <a:srgbClr val="FFFFFF"/>
                </a:solidFill>
                <a:latin typeface="Nunito Semi Bold" pitchFamily="34" charset="0"/>
                <a:ea typeface="Nunito Semi Bold" pitchFamily="34" charset="-122"/>
                <a:cs typeface="Nunito Semi Bold" pitchFamily="34" charset="-120"/>
              </a:rPr>
              <a:t>AI Algorithm</a:t>
            </a:r>
            <a:endParaRPr lang="en-US" sz="1250"/>
          </a:p>
        </p:txBody>
      </p:sp>
      <p:pic>
        <p:nvPicPr>
          <p:cNvPr id="10" name="Image 3" descr="preencoded.png"/>
          <p:cNvPicPr>
            <a:picLocks noChangeAspect="1"/>
          </p:cNvPicPr>
          <p:nvPr/>
        </p:nvPicPr>
        <p:blipFill>
          <a:blip r:embed="rId6"/>
          <a:stretch>
            <a:fillRect/>
          </a:stretch>
        </p:blipFill>
        <p:spPr>
          <a:xfrm>
            <a:off x="7847573" y="5250894"/>
            <a:ext cx="677151" cy="677150"/>
          </a:xfrm>
          <a:prstGeom prst="rect">
            <a:avLst/>
          </a:prstGeom>
        </p:spPr>
      </p:pic>
      <p:sp>
        <p:nvSpPr>
          <p:cNvPr id="11" name="Text 5"/>
          <p:cNvSpPr/>
          <p:nvPr/>
        </p:nvSpPr>
        <p:spPr>
          <a:xfrm>
            <a:off x="9302176" y="4053820"/>
            <a:ext cx="2859479" cy="358254"/>
          </a:xfrm>
          <a:prstGeom prst="rect">
            <a:avLst/>
          </a:prstGeom>
          <a:noFill/>
          <a:ln/>
        </p:spPr>
        <p:txBody>
          <a:bodyPr wrap="none" lIns="0" tIns="0" rIns="0" bIns="0" rtlCol="0" anchor="t"/>
          <a:lstStyle/>
          <a:p>
            <a:pPr marL="0" indent="0" algn="ctr">
              <a:lnSpc>
                <a:spcPts val="1550"/>
              </a:lnSpc>
              <a:buNone/>
            </a:pPr>
            <a:r>
              <a:rPr lang="en-US" sz="1250">
                <a:solidFill>
                  <a:srgbClr val="FFFFFF"/>
                </a:solidFill>
                <a:latin typeface="Nunito Semi Bold" pitchFamily="34" charset="0"/>
                <a:ea typeface="Nunito Semi Bold" pitchFamily="34" charset="-122"/>
                <a:cs typeface="Nunito Semi Bold" pitchFamily="34" charset="-120"/>
              </a:rPr>
              <a:t>Risk Assessment</a:t>
            </a:r>
            <a:endParaRPr lang="en-US" sz="1250"/>
          </a:p>
        </p:txBody>
      </p:sp>
      <p:pic>
        <p:nvPicPr>
          <p:cNvPr id="12" name="Image 4" descr="preencoded.png"/>
          <p:cNvPicPr>
            <a:picLocks noChangeAspect="1"/>
          </p:cNvPicPr>
          <p:nvPr/>
        </p:nvPicPr>
        <p:blipFill>
          <a:blip r:embed="rId7"/>
          <a:stretch>
            <a:fillRect/>
          </a:stretch>
        </p:blipFill>
        <p:spPr>
          <a:xfrm>
            <a:off x="10125761" y="5694216"/>
            <a:ext cx="677150" cy="677150"/>
          </a:xfrm>
          <a:prstGeom prst="rect">
            <a:avLst/>
          </a:prstGeom>
        </p:spPr>
      </p:pic>
      <p:sp>
        <p:nvSpPr>
          <p:cNvPr id="13" name="Text 6"/>
          <p:cNvSpPr/>
          <p:nvPr/>
        </p:nvSpPr>
        <p:spPr>
          <a:xfrm>
            <a:off x="543639" y="9160907"/>
            <a:ext cx="13543121" cy="248603"/>
          </a:xfrm>
          <a:prstGeom prst="rect">
            <a:avLst/>
          </a:prstGeom>
          <a:noFill/>
          <a:ln/>
        </p:spPr>
        <p:txBody>
          <a:bodyPr wrap="none" lIns="0" tIns="0" rIns="0" bIns="0" rtlCol="0" anchor="t"/>
          <a:lstStyle/>
          <a:p>
            <a:pPr marL="0" indent="0" algn="l">
              <a:lnSpc>
                <a:spcPts val="1950"/>
              </a:lnSpc>
              <a:buNone/>
            </a:pPr>
            <a:r>
              <a:rPr lang="en-US" sz="1200">
                <a:solidFill>
                  <a:srgbClr val="FFFFFF"/>
                </a:solidFill>
                <a:latin typeface="PT Sans" pitchFamily="34" charset="0"/>
                <a:ea typeface="PT Sans" pitchFamily="34" charset="-122"/>
                <a:cs typeface="PT Sans" pitchFamily="34" charset="-120"/>
              </a:rPr>
              <a:t>This predictive capability allows operators to intervene proactively, significantly reducing the risk of perishable goods deteriorating.</a:t>
            </a:r>
            <a:endParaRPr 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811060"/>
            <a:ext cx="7942898" cy="563285"/>
          </a:xfrm>
          <a:prstGeom prst="rect">
            <a:avLst/>
          </a:prstGeom>
          <a:noFill/>
          <a:ln/>
        </p:spPr>
        <p:txBody>
          <a:bodyPr wrap="none" lIns="0" tIns="0" rIns="0" bIns="0" rtlCol="0" anchor="t"/>
          <a:lstStyle/>
          <a:p>
            <a:pPr marL="0" indent="0" algn="l">
              <a:lnSpc>
                <a:spcPts val="4400"/>
              </a:lnSpc>
              <a:buNone/>
            </a:pPr>
            <a:r>
              <a:rPr lang="en-US" sz="3500">
                <a:solidFill>
                  <a:srgbClr val="FFFFFF"/>
                </a:solidFill>
                <a:latin typeface="Nunito Semi Bold" pitchFamily="34" charset="0"/>
                <a:ea typeface="Nunito Semi Bold" pitchFamily="34" charset="-122"/>
                <a:cs typeface="Nunito Semi Bold" pitchFamily="34" charset="-120"/>
              </a:rPr>
              <a:t>Anomaly Detection &amp; Dynamic Ranges</a:t>
            </a:r>
            <a:endParaRPr lang="en-US" sz="3500"/>
          </a:p>
        </p:txBody>
      </p:sp>
      <p:sp>
        <p:nvSpPr>
          <p:cNvPr id="3" name="Text 1"/>
          <p:cNvSpPr/>
          <p:nvPr/>
        </p:nvSpPr>
        <p:spPr>
          <a:xfrm>
            <a:off x="837724" y="2853095"/>
            <a:ext cx="12954952" cy="766048"/>
          </a:xfrm>
          <a:prstGeom prst="rect">
            <a:avLst/>
          </a:prstGeom>
          <a:noFill/>
          <a:ln/>
        </p:spPr>
        <p:txBody>
          <a:bodyPr wrap="square" lIns="0" tIns="0" rIns="0" bIns="0" rtlCol="0" anchor="t"/>
          <a:lstStyle/>
          <a:p>
            <a:pPr marL="0" indent="0" algn="l">
              <a:lnSpc>
                <a:spcPts val="3000"/>
              </a:lnSpc>
              <a:buNone/>
            </a:pPr>
            <a:r>
              <a:rPr lang="en-US" sz="1850">
                <a:solidFill>
                  <a:srgbClr val="FFFFFF"/>
                </a:solidFill>
                <a:latin typeface="PT Sans" pitchFamily="34" charset="0"/>
                <a:ea typeface="PT Sans" pitchFamily="34" charset="-122"/>
                <a:cs typeface="PT Sans" pitchFamily="34" charset="-120"/>
              </a:rPr>
              <a:t>The system goes beyond static thresholds by dynamically adjusting acceptable temperature and humidity ranges. This intelligence allows it to accurately flag abnormal conditions that might otherwise go unnoticed.</a:t>
            </a:r>
            <a:endParaRPr lang="en-US" sz="1850"/>
          </a:p>
        </p:txBody>
      </p:sp>
      <p:sp>
        <p:nvSpPr>
          <p:cNvPr id="4" name="Text 2"/>
          <p:cNvSpPr/>
          <p:nvPr/>
        </p:nvSpPr>
        <p:spPr>
          <a:xfrm>
            <a:off x="837724" y="4127659"/>
            <a:ext cx="2816185" cy="351949"/>
          </a:xfrm>
          <a:prstGeom prst="rect">
            <a:avLst/>
          </a:prstGeom>
          <a:noFill/>
          <a:ln/>
        </p:spPr>
        <p:txBody>
          <a:bodyPr wrap="none" lIns="0" tIns="0" rIns="0" bIns="0" rtlCol="0" anchor="t"/>
          <a:lstStyle/>
          <a:p>
            <a:pPr marL="0" indent="0" algn="l">
              <a:lnSpc>
                <a:spcPts val="2750"/>
              </a:lnSpc>
              <a:buNone/>
            </a:pPr>
            <a:r>
              <a:rPr lang="en-US" sz="2200">
                <a:solidFill>
                  <a:srgbClr val="FFFFFF"/>
                </a:solidFill>
                <a:latin typeface="Nunito Semi Bold" pitchFamily="34" charset="0"/>
                <a:ea typeface="Nunito Semi Bold" pitchFamily="34" charset="-122"/>
                <a:cs typeface="Nunito Semi Bold" pitchFamily="34" charset="-120"/>
              </a:rPr>
              <a:t>Adaptive Monitoring</a:t>
            </a:r>
            <a:endParaRPr lang="en-US" sz="2200"/>
          </a:p>
        </p:txBody>
      </p:sp>
      <p:sp>
        <p:nvSpPr>
          <p:cNvPr id="5" name="Text 3"/>
          <p:cNvSpPr/>
          <p:nvPr/>
        </p:nvSpPr>
        <p:spPr>
          <a:xfrm>
            <a:off x="837724" y="4718923"/>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a:solidFill>
                  <a:srgbClr val="FFFFFF"/>
                </a:solidFill>
                <a:latin typeface="PT Sans" pitchFamily="34" charset="0"/>
                <a:ea typeface="PT Sans" pitchFamily="34" charset="-122"/>
                <a:cs typeface="PT Sans" pitchFamily="34" charset="-120"/>
              </a:rPr>
              <a:t>Ranges automatically adjust based on external climate via OpenWeatherMap API.</a:t>
            </a:r>
            <a:endParaRPr lang="en-US" sz="1850"/>
          </a:p>
        </p:txBody>
      </p:sp>
      <p:sp>
        <p:nvSpPr>
          <p:cNvPr id="6" name="Text 4"/>
          <p:cNvSpPr/>
          <p:nvPr/>
        </p:nvSpPr>
        <p:spPr>
          <a:xfrm>
            <a:off x="837724" y="5568672"/>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a:solidFill>
                  <a:srgbClr val="FFFFFF"/>
                </a:solidFill>
                <a:latin typeface="PT Sans" pitchFamily="34" charset="0"/>
                <a:ea typeface="PT Sans" pitchFamily="34" charset="-122"/>
                <a:cs typeface="PT Sans" pitchFamily="34" charset="-120"/>
              </a:rPr>
              <a:t>Reduces false positives and provides more relevant alerts.</a:t>
            </a:r>
            <a:endParaRPr lang="en-US" sz="1850"/>
          </a:p>
        </p:txBody>
      </p:sp>
      <p:sp>
        <p:nvSpPr>
          <p:cNvPr id="7" name="Text 5"/>
          <p:cNvSpPr/>
          <p:nvPr/>
        </p:nvSpPr>
        <p:spPr>
          <a:xfrm>
            <a:off x="7614761" y="4127659"/>
            <a:ext cx="2856667" cy="351949"/>
          </a:xfrm>
          <a:prstGeom prst="rect">
            <a:avLst/>
          </a:prstGeom>
          <a:noFill/>
          <a:ln/>
        </p:spPr>
        <p:txBody>
          <a:bodyPr wrap="none" lIns="0" tIns="0" rIns="0" bIns="0" rtlCol="0" anchor="t"/>
          <a:lstStyle/>
          <a:p>
            <a:pPr marL="0" indent="0" algn="l">
              <a:lnSpc>
                <a:spcPts val="2750"/>
              </a:lnSpc>
              <a:buNone/>
            </a:pPr>
            <a:r>
              <a:rPr lang="en-US" sz="2200">
                <a:solidFill>
                  <a:srgbClr val="FFFFFF"/>
                </a:solidFill>
                <a:latin typeface="Nunito Semi Bold" pitchFamily="34" charset="0"/>
                <a:ea typeface="Nunito Semi Bold" pitchFamily="34" charset="-122"/>
                <a:cs typeface="Nunito Semi Bold" pitchFamily="34" charset="-120"/>
              </a:rPr>
              <a:t>Early Warning System</a:t>
            </a:r>
            <a:endParaRPr lang="en-US" sz="2200"/>
          </a:p>
        </p:txBody>
      </p:sp>
      <p:sp>
        <p:nvSpPr>
          <p:cNvPr id="8" name="Text 6"/>
          <p:cNvSpPr/>
          <p:nvPr/>
        </p:nvSpPr>
        <p:spPr>
          <a:xfrm>
            <a:off x="7614761" y="4718923"/>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a:solidFill>
                  <a:srgbClr val="FFFFFF"/>
                </a:solidFill>
                <a:latin typeface="PT Sans" pitchFamily="34" charset="0"/>
                <a:ea typeface="PT Sans" pitchFamily="34" charset="-122"/>
                <a:cs typeface="PT Sans" pitchFamily="34" charset="-120"/>
              </a:rPr>
              <a:t>Instant alerts for deviations from optimal conditions.</a:t>
            </a:r>
            <a:endParaRPr lang="en-US" sz="1850"/>
          </a:p>
        </p:txBody>
      </p:sp>
      <p:sp>
        <p:nvSpPr>
          <p:cNvPr id="9" name="Text 7"/>
          <p:cNvSpPr/>
          <p:nvPr/>
        </p:nvSpPr>
        <p:spPr>
          <a:xfrm>
            <a:off x="7614761" y="5185648"/>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a:solidFill>
                  <a:srgbClr val="FFFFFF"/>
                </a:solidFill>
                <a:latin typeface="PT Sans" pitchFamily="34" charset="0"/>
                <a:ea typeface="PT Sans" pitchFamily="34" charset="-122"/>
                <a:cs typeface="PT Sans" pitchFamily="34" charset="-120"/>
              </a:rPr>
              <a:t>Enables swift corrective action to prevent spoilage.</a:t>
            </a:r>
            <a:endParaRPr lang="en-US" sz="18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7803" y="406837"/>
            <a:ext cx="3600926" cy="348020"/>
          </a:xfrm>
          <a:prstGeom prst="rect">
            <a:avLst/>
          </a:prstGeom>
          <a:noFill/>
          <a:ln/>
        </p:spPr>
        <p:txBody>
          <a:bodyPr wrap="none" lIns="0" tIns="0" rIns="0" bIns="0" rtlCol="0" anchor="t"/>
          <a:lstStyle/>
          <a:p>
            <a:pPr marL="0" indent="0" algn="l">
              <a:lnSpc>
                <a:spcPts val="2700"/>
              </a:lnSpc>
              <a:buNone/>
            </a:pPr>
            <a:r>
              <a:rPr lang="en-US" sz="2150">
                <a:solidFill>
                  <a:srgbClr val="FFFFFF"/>
                </a:solidFill>
                <a:latin typeface="Nunito Semi Bold" pitchFamily="34" charset="0"/>
                <a:ea typeface="Nunito Semi Bold" pitchFamily="34" charset="-122"/>
                <a:cs typeface="Nunito Semi Bold" pitchFamily="34" charset="-120"/>
              </a:rPr>
              <a:t>Historical Data Visualization</a:t>
            </a:r>
            <a:endParaRPr lang="en-US" sz="2150"/>
          </a:p>
        </p:txBody>
      </p:sp>
      <p:sp>
        <p:nvSpPr>
          <p:cNvPr id="3" name="Text 1"/>
          <p:cNvSpPr/>
          <p:nvPr/>
        </p:nvSpPr>
        <p:spPr>
          <a:xfrm>
            <a:off x="517803" y="1050727"/>
            <a:ext cx="13594794" cy="236696"/>
          </a:xfrm>
          <a:prstGeom prst="rect">
            <a:avLst/>
          </a:prstGeom>
          <a:noFill/>
          <a:ln/>
        </p:spPr>
        <p:txBody>
          <a:bodyPr wrap="none" lIns="0" tIns="0" rIns="0" bIns="0" rtlCol="0" anchor="t"/>
          <a:lstStyle/>
          <a:p>
            <a:pPr marL="0" indent="0" algn="l">
              <a:lnSpc>
                <a:spcPts val="1850"/>
              </a:lnSpc>
              <a:buNone/>
            </a:pPr>
            <a:r>
              <a:rPr lang="en-US" sz="1150">
                <a:solidFill>
                  <a:srgbClr val="FFFFFF"/>
                </a:solidFill>
                <a:latin typeface="PT Sans" pitchFamily="34" charset="0"/>
                <a:ea typeface="PT Sans" pitchFamily="34" charset="-122"/>
                <a:cs typeface="PT Sans" pitchFamily="34" charset="-120"/>
              </a:rPr>
              <a:t>Understanding trends is crucial for long-term cold storage optimization. The system provides powerful visualization tools to review past performance.</a:t>
            </a:r>
            <a:endParaRPr lang="en-US" sz="1150"/>
          </a:p>
        </p:txBody>
      </p:sp>
      <p:pic>
        <p:nvPicPr>
          <p:cNvPr id="4" name="Image 0" descr="preencoded.png"/>
          <p:cNvPicPr>
            <a:picLocks noChangeAspect="1"/>
          </p:cNvPicPr>
          <p:nvPr/>
        </p:nvPicPr>
        <p:blipFill>
          <a:blip r:embed="rId3"/>
          <a:stretch>
            <a:fillRect/>
          </a:stretch>
        </p:blipFill>
        <p:spPr>
          <a:xfrm>
            <a:off x="517803" y="1453872"/>
            <a:ext cx="13594794" cy="7168991"/>
          </a:xfrm>
          <a:prstGeom prst="rect">
            <a:avLst/>
          </a:prstGeom>
        </p:spPr>
      </p:pic>
      <p:sp>
        <p:nvSpPr>
          <p:cNvPr id="5" name="Shape 2"/>
          <p:cNvSpPr/>
          <p:nvPr/>
        </p:nvSpPr>
        <p:spPr>
          <a:xfrm>
            <a:off x="5968246" y="8622863"/>
            <a:ext cx="147876" cy="147876"/>
          </a:xfrm>
          <a:prstGeom prst="roundRect">
            <a:avLst>
              <a:gd name="adj" fmla="val 12367"/>
            </a:avLst>
          </a:prstGeom>
          <a:solidFill>
            <a:srgbClr val="825B08"/>
          </a:solidFill>
          <a:ln/>
        </p:spPr>
      </p:sp>
      <p:sp>
        <p:nvSpPr>
          <p:cNvPr id="6" name="Text 3"/>
          <p:cNvSpPr/>
          <p:nvPr/>
        </p:nvSpPr>
        <p:spPr>
          <a:xfrm>
            <a:off x="6177082" y="8622863"/>
            <a:ext cx="1061918" cy="147995"/>
          </a:xfrm>
          <a:prstGeom prst="rect">
            <a:avLst/>
          </a:prstGeom>
          <a:noFill/>
          <a:ln/>
        </p:spPr>
        <p:txBody>
          <a:bodyPr wrap="none" lIns="0" tIns="0" rIns="0" bIns="0" rtlCol="0" anchor="t"/>
          <a:lstStyle/>
          <a:p>
            <a:pPr marL="0" indent="0" algn="l">
              <a:lnSpc>
                <a:spcPts val="1150"/>
              </a:lnSpc>
              <a:buNone/>
            </a:pPr>
            <a:r>
              <a:rPr lang="en-US" sz="1150">
                <a:solidFill>
                  <a:srgbClr val="FFFFFF"/>
                </a:solidFill>
                <a:latin typeface="PT Sans" pitchFamily="34" charset="0"/>
                <a:ea typeface="PT Sans" pitchFamily="34" charset="-122"/>
                <a:cs typeface="PT Sans" pitchFamily="34" charset="-120"/>
              </a:rPr>
              <a:t>Temperature (°C)</a:t>
            </a:r>
            <a:endParaRPr lang="en-US" sz="1150"/>
          </a:p>
        </p:txBody>
      </p:sp>
      <p:sp>
        <p:nvSpPr>
          <p:cNvPr id="7" name="Shape 4"/>
          <p:cNvSpPr/>
          <p:nvPr/>
        </p:nvSpPr>
        <p:spPr>
          <a:xfrm>
            <a:off x="7391400" y="8622863"/>
            <a:ext cx="147876" cy="147876"/>
          </a:xfrm>
          <a:prstGeom prst="roundRect">
            <a:avLst>
              <a:gd name="adj" fmla="val 12367"/>
            </a:avLst>
          </a:prstGeom>
          <a:solidFill>
            <a:srgbClr val="F3BC44"/>
          </a:solidFill>
          <a:ln/>
        </p:spPr>
      </p:sp>
      <p:sp>
        <p:nvSpPr>
          <p:cNvPr id="8" name="Text 5"/>
          <p:cNvSpPr/>
          <p:nvPr/>
        </p:nvSpPr>
        <p:spPr>
          <a:xfrm>
            <a:off x="7600236" y="8622863"/>
            <a:ext cx="808315" cy="147995"/>
          </a:xfrm>
          <a:prstGeom prst="rect">
            <a:avLst/>
          </a:prstGeom>
          <a:noFill/>
          <a:ln/>
        </p:spPr>
        <p:txBody>
          <a:bodyPr wrap="none" lIns="0" tIns="0" rIns="0" bIns="0" rtlCol="0" anchor="t"/>
          <a:lstStyle/>
          <a:p>
            <a:pPr marL="0" indent="0" algn="l">
              <a:lnSpc>
                <a:spcPts val="1150"/>
              </a:lnSpc>
              <a:buNone/>
            </a:pPr>
            <a:r>
              <a:rPr lang="en-US" sz="1150">
                <a:solidFill>
                  <a:srgbClr val="FFFFFF"/>
                </a:solidFill>
                <a:latin typeface="PT Sans" pitchFamily="34" charset="0"/>
                <a:ea typeface="PT Sans" pitchFamily="34" charset="-122"/>
                <a:cs typeface="PT Sans" pitchFamily="34" charset="-120"/>
              </a:rPr>
              <a:t>Humidity (%)</a:t>
            </a:r>
            <a:endParaRPr lang="en-US" sz="1150"/>
          </a:p>
        </p:txBody>
      </p:sp>
      <p:sp>
        <p:nvSpPr>
          <p:cNvPr id="9" name="Text 6"/>
          <p:cNvSpPr/>
          <p:nvPr/>
        </p:nvSpPr>
        <p:spPr>
          <a:xfrm>
            <a:off x="517803" y="9233297"/>
            <a:ext cx="13594794" cy="473393"/>
          </a:xfrm>
          <a:prstGeom prst="rect">
            <a:avLst/>
          </a:prstGeom>
          <a:noFill/>
          <a:ln/>
        </p:spPr>
        <p:txBody>
          <a:bodyPr wrap="square" lIns="0" tIns="0" rIns="0" bIns="0" rtlCol="0" anchor="t"/>
          <a:lstStyle/>
          <a:p>
            <a:pPr marL="0" indent="0" algn="l">
              <a:lnSpc>
                <a:spcPts val="1850"/>
              </a:lnSpc>
              <a:buNone/>
            </a:pPr>
            <a:r>
              <a:rPr lang="en-US" sz="1150">
                <a:solidFill>
                  <a:srgbClr val="FFFFFF"/>
                </a:solidFill>
                <a:latin typeface="PT Sans" pitchFamily="34" charset="0"/>
                <a:ea typeface="PT Sans" pitchFamily="34" charset="-122"/>
                <a:cs typeface="PT Sans" pitchFamily="34" charset="-120"/>
              </a:rPr>
              <a:t>Visualizing the last 100 readings via Chart.js helps identify patterns, validate optimal settings, and troubleshoot recurring issues. This data-driven approach supports continuous improvement in cold chain management.</a:t>
            </a:r>
            <a:endParaRPr lang="en-US" sz="115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798439"/>
            <a:ext cx="6854428" cy="563285"/>
          </a:xfrm>
          <a:prstGeom prst="rect">
            <a:avLst/>
          </a:prstGeom>
          <a:noFill/>
          <a:ln/>
        </p:spPr>
        <p:txBody>
          <a:bodyPr wrap="none" lIns="0" tIns="0" rIns="0" bIns="0" rtlCol="0" anchor="t"/>
          <a:lstStyle/>
          <a:p>
            <a:pPr marL="0" indent="0" algn="l">
              <a:lnSpc>
                <a:spcPts val="4400"/>
              </a:lnSpc>
              <a:buNone/>
            </a:pPr>
            <a:r>
              <a:rPr lang="en-US" sz="3500">
                <a:solidFill>
                  <a:srgbClr val="FFFFFF"/>
                </a:solidFill>
                <a:latin typeface="Nunito Semi Bold" pitchFamily="34" charset="0"/>
                <a:ea typeface="Nunito Semi Bold" pitchFamily="34" charset="-122"/>
                <a:cs typeface="Nunito Semi Bold" pitchFamily="34" charset="-120"/>
              </a:rPr>
              <a:t>Alerts, Notifications &amp; Data Entry</a:t>
            </a:r>
            <a:endParaRPr lang="en-US" sz="3500"/>
          </a:p>
        </p:txBody>
      </p:sp>
      <p:sp>
        <p:nvSpPr>
          <p:cNvPr id="4" name="Text 1"/>
          <p:cNvSpPr/>
          <p:nvPr/>
        </p:nvSpPr>
        <p:spPr>
          <a:xfrm>
            <a:off x="6324124" y="2630924"/>
            <a:ext cx="7468553" cy="1532096"/>
          </a:xfrm>
          <a:prstGeom prst="rect">
            <a:avLst/>
          </a:prstGeom>
          <a:noFill/>
          <a:ln/>
        </p:spPr>
        <p:txBody>
          <a:bodyPr wrap="square" lIns="0" tIns="0" rIns="0" bIns="0" rtlCol="0" anchor="t"/>
          <a:lstStyle/>
          <a:p>
            <a:pPr marL="0" indent="0" algn="l">
              <a:lnSpc>
                <a:spcPts val="3000"/>
              </a:lnSpc>
              <a:buNone/>
            </a:pPr>
            <a:r>
              <a:rPr lang="en-US" sz="1850">
                <a:solidFill>
                  <a:srgbClr val="FFFFFF"/>
                </a:solidFill>
                <a:latin typeface="PT Sans" pitchFamily="34" charset="0"/>
                <a:ea typeface="PT Sans" pitchFamily="34" charset="-122"/>
                <a:cs typeface="PT Sans" pitchFamily="34" charset="-120"/>
              </a:rPr>
              <a:t>Critical alerts are stored in the system's SQLite database for comprehensive logging and analysis. For immediate attention, the system can also send SMS notifications via Twilio, ensuring that facility managers are promptly informed of any critical events or anomalies.</a:t>
            </a:r>
            <a:endParaRPr lang="en-US" sz="1850"/>
          </a:p>
        </p:txBody>
      </p:sp>
      <p:sp>
        <p:nvSpPr>
          <p:cNvPr id="5" name="Text 2"/>
          <p:cNvSpPr/>
          <p:nvPr/>
        </p:nvSpPr>
        <p:spPr>
          <a:xfrm>
            <a:off x="6324124" y="4432221"/>
            <a:ext cx="746855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a:solidFill>
                  <a:srgbClr val="FFFFFF"/>
                </a:solidFill>
                <a:latin typeface="PT Sans" pitchFamily="34" charset="0"/>
                <a:ea typeface="PT Sans" pitchFamily="34" charset="-122"/>
                <a:cs typeface="PT Sans" pitchFamily="34" charset="-120"/>
              </a:rPr>
              <a:t>SMS Notifications:</a:t>
            </a:r>
            <a:r>
              <a:rPr lang="en-US" sz="1850">
                <a:solidFill>
                  <a:srgbClr val="FFFFFF"/>
                </a:solidFill>
                <a:latin typeface="PT Sans" pitchFamily="34" charset="0"/>
                <a:ea typeface="PT Sans" pitchFamily="34" charset="-122"/>
                <a:cs typeface="PT Sans" pitchFamily="34" charset="-120"/>
              </a:rPr>
              <a:t> Receive instant alerts on your mobile device for critical temperature or humidity deviations.</a:t>
            </a:r>
            <a:endParaRPr lang="en-US" sz="1850"/>
          </a:p>
        </p:txBody>
      </p:sp>
      <p:sp>
        <p:nvSpPr>
          <p:cNvPr id="6" name="Text 3"/>
          <p:cNvSpPr/>
          <p:nvPr/>
        </p:nvSpPr>
        <p:spPr>
          <a:xfrm>
            <a:off x="6324124" y="5281970"/>
            <a:ext cx="7468553"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a:solidFill>
                  <a:srgbClr val="FFFFFF"/>
                </a:solidFill>
                <a:latin typeface="PT Sans" pitchFamily="34" charset="0"/>
                <a:ea typeface="PT Sans" pitchFamily="34" charset="-122"/>
                <a:cs typeface="PT Sans" pitchFamily="34" charset="-120"/>
              </a:rPr>
              <a:t>Manual Data Input:</a:t>
            </a:r>
            <a:r>
              <a:rPr lang="en-US" sz="1850">
                <a:solidFill>
                  <a:srgbClr val="FFFFFF"/>
                </a:solidFill>
                <a:latin typeface="PT Sans" pitchFamily="34" charset="0"/>
                <a:ea typeface="PT Sans" pitchFamily="34" charset="-122"/>
                <a:cs typeface="PT Sans" pitchFamily="34" charset="-120"/>
              </a:rPr>
              <a:t> A failsafe option to manually enter readings when automated sensors are unavailable, ensuring continuous monitoring.</a:t>
            </a:r>
            <a:endParaRPr lang="en-US" sz="185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29270" y="651629"/>
            <a:ext cx="6135886" cy="557451"/>
          </a:xfrm>
          <a:prstGeom prst="rect">
            <a:avLst/>
          </a:prstGeom>
          <a:noFill/>
          <a:ln/>
        </p:spPr>
        <p:txBody>
          <a:bodyPr wrap="none" lIns="0" tIns="0" rIns="0" bIns="0" rtlCol="0" anchor="t"/>
          <a:lstStyle/>
          <a:p>
            <a:pPr marL="0" indent="0" algn="l">
              <a:lnSpc>
                <a:spcPts val="4350"/>
              </a:lnSpc>
              <a:buNone/>
            </a:pPr>
            <a:r>
              <a:rPr lang="en-US" sz="3500">
                <a:solidFill>
                  <a:srgbClr val="FFFFFF"/>
                </a:solidFill>
                <a:latin typeface="Nunito Semi Bold" pitchFamily="34" charset="0"/>
                <a:ea typeface="Nunito Semi Bold" pitchFamily="34" charset="-122"/>
                <a:cs typeface="Nunito Semi Bold" pitchFamily="34" charset="-120"/>
              </a:rPr>
              <a:t>Tailored for Himachal Pradesh</a:t>
            </a:r>
            <a:endParaRPr lang="en-US" sz="3500"/>
          </a:p>
        </p:txBody>
      </p:sp>
      <p:sp>
        <p:nvSpPr>
          <p:cNvPr id="3" name="Text 1"/>
          <p:cNvSpPr/>
          <p:nvPr/>
        </p:nvSpPr>
        <p:spPr>
          <a:xfrm>
            <a:off x="829270" y="1682948"/>
            <a:ext cx="12971859" cy="1137285"/>
          </a:xfrm>
          <a:prstGeom prst="rect">
            <a:avLst/>
          </a:prstGeom>
          <a:noFill/>
          <a:ln/>
        </p:spPr>
        <p:txBody>
          <a:bodyPr wrap="square" lIns="0" tIns="0" rIns="0" bIns="0" rtlCol="0" anchor="t"/>
          <a:lstStyle/>
          <a:p>
            <a:pPr marL="0" indent="0" algn="l">
              <a:lnSpc>
                <a:spcPts val="2950"/>
              </a:lnSpc>
              <a:buNone/>
            </a:pPr>
            <a:r>
              <a:rPr lang="en-US" sz="1850">
                <a:solidFill>
                  <a:srgbClr val="FFFFFF"/>
                </a:solidFill>
                <a:latin typeface="PT Sans" pitchFamily="34" charset="0"/>
                <a:ea typeface="PT Sans" pitchFamily="34" charset="-122"/>
                <a:cs typeface="PT Sans" pitchFamily="34" charset="-120"/>
              </a:rPr>
              <a:t>The Cold Room AI Monitor is designed with the specific needs of Himachal Pradesh's cold storage operators in mind. Its location selection feature allows monitoring for multiple districts, catering to the diverse agricultural and commercial needs across the region.</a:t>
            </a:r>
            <a:endParaRPr lang="en-US" sz="1850"/>
          </a:p>
        </p:txBody>
      </p:sp>
      <p:sp>
        <p:nvSpPr>
          <p:cNvPr id="4" name="Text 2"/>
          <p:cNvSpPr/>
          <p:nvPr/>
        </p:nvSpPr>
        <p:spPr>
          <a:xfrm>
            <a:off x="2257306" y="3603308"/>
            <a:ext cx="2787848" cy="348496"/>
          </a:xfrm>
          <a:prstGeom prst="rect">
            <a:avLst/>
          </a:prstGeom>
          <a:noFill/>
          <a:ln/>
        </p:spPr>
        <p:txBody>
          <a:bodyPr wrap="none" lIns="0" tIns="0" rIns="0" bIns="0" rtlCol="0" anchor="t"/>
          <a:lstStyle/>
          <a:p>
            <a:pPr marL="0" indent="0" algn="r">
              <a:lnSpc>
                <a:spcPts val="2700"/>
              </a:lnSpc>
              <a:buNone/>
            </a:pPr>
            <a:r>
              <a:rPr lang="en-US" sz="2150">
                <a:solidFill>
                  <a:srgbClr val="FFFFFF"/>
                </a:solidFill>
                <a:latin typeface="Nunito Semi Bold" pitchFamily="34" charset="0"/>
                <a:ea typeface="Nunito Semi Bold" pitchFamily="34" charset="-122"/>
                <a:cs typeface="Nunito Semi Bold" pitchFamily="34" charset="-120"/>
              </a:rPr>
              <a:t>District-Specific</a:t>
            </a:r>
            <a:endParaRPr lang="en-US" sz="2150"/>
          </a:p>
        </p:txBody>
      </p:sp>
      <p:sp>
        <p:nvSpPr>
          <p:cNvPr id="5" name="Text 3"/>
          <p:cNvSpPr/>
          <p:nvPr/>
        </p:nvSpPr>
        <p:spPr>
          <a:xfrm>
            <a:off x="829270" y="4093964"/>
            <a:ext cx="4215884" cy="758190"/>
          </a:xfrm>
          <a:prstGeom prst="rect">
            <a:avLst/>
          </a:prstGeom>
          <a:noFill/>
          <a:ln/>
        </p:spPr>
        <p:txBody>
          <a:bodyPr wrap="square" lIns="0" tIns="0" rIns="0" bIns="0" rtlCol="0" anchor="t"/>
          <a:lstStyle/>
          <a:p>
            <a:pPr marL="0" indent="0" algn="r">
              <a:lnSpc>
                <a:spcPts val="2950"/>
              </a:lnSpc>
              <a:buNone/>
            </a:pPr>
            <a:r>
              <a:rPr lang="en-US" sz="1850">
                <a:solidFill>
                  <a:srgbClr val="FFFFFF"/>
                </a:solidFill>
                <a:latin typeface="PT Sans" pitchFamily="34" charset="0"/>
                <a:ea typeface="PT Sans" pitchFamily="34" charset="-122"/>
                <a:cs typeface="PT Sans" pitchFamily="34" charset="-120"/>
              </a:rPr>
              <a:t>Monitor cold rooms across various districts.</a:t>
            </a:r>
            <a:endParaRPr lang="en-US" sz="1850"/>
          </a:p>
        </p:txBody>
      </p:sp>
      <p:pic>
        <p:nvPicPr>
          <p:cNvPr id="6" name="Image 0" descr="preencoded.png"/>
          <p:cNvPicPr>
            <a:picLocks noChangeAspect="1"/>
          </p:cNvPicPr>
          <p:nvPr/>
        </p:nvPicPr>
        <p:blipFill>
          <a:blip r:embed="rId3"/>
          <a:stretch>
            <a:fillRect/>
          </a:stretch>
        </p:blipFill>
        <p:spPr>
          <a:xfrm>
            <a:off x="5045154" y="3086814"/>
            <a:ext cx="4540091" cy="4540091"/>
          </a:xfrm>
          <a:prstGeom prst="rect">
            <a:avLst/>
          </a:prstGeom>
        </p:spPr>
      </p:pic>
      <p:pic>
        <p:nvPicPr>
          <p:cNvPr id="7" name="Image 1" descr="preencoded.png"/>
          <p:cNvPicPr>
            <a:picLocks noChangeAspect="1"/>
          </p:cNvPicPr>
          <p:nvPr/>
        </p:nvPicPr>
        <p:blipFill>
          <a:blip r:embed="rId4"/>
          <a:stretch>
            <a:fillRect/>
          </a:stretch>
        </p:blipFill>
        <p:spPr>
          <a:xfrm>
            <a:off x="6202740" y="4461331"/>
            <a:ext cx="333137" cy="416481"/>
          </a:xfrm>
          <a:prstGeom prst="rect">
            <a:avLst/>
          </a:prstGeom>
        </p:spPr>
      </p:pic>
      <p:sp>
        <p:nvSpPr>
          <p:cNvPr id="8" name="Text 4"/>
          <p:cNvSpPr/>
          <p:nvPr/>
        </p:nvSpPr>
        <p:spPr>
          <a:xfrm>
            <a:off x="9585246" y="3163729"/>
            <a:ext cx="2787848" cy="348496"/>
          </a:xfrm>
          <a:prstGeom prst="rect">
            <a:avLst/>
          </a:prstGeom>
          <a:noFill/>
          <a:ln/>
        </p:spPr>
        <p:txBody>
          <a:bodyPr wrap="none" lIns="0" tIns="0" rIns="0" bIns="0" rtlCol="0" anchor="t"/>
          <a:lstStyle/>
          <a:p>
            <a:pPr marL="0" indent="0" algn="l">
              <a:lnSpc>
                <a:spcPts val="2700"/>
              </a:lnSpc>
              <a:buNone/>
            </a:pPr>
            <a:r>
              <a:rPr lang="en-US" sz="2150">
                <a:solidFill>
                  <a:srgbClr val="FFFFFF"/>
                </a:solidFill>
                <a:latin typeface="Nunito Semi Bold" pitchFamily="34" charset="0"/>
                <a:ea typeface="Nunito Semi Bold" pitchFamily="34" charset="-122"/>
                <a:cs typeface="Nunito Semi Bold" pitchFamily="34" charset="-120"/>
              </a:rPr>
              <a:t>Agricultural Focus</a:t>
            </a:r>
            <a:endParaRPr lang="en-US" sz="2150"/>
          </a:p>
        </p:txBody>
      </p:sp>
      <p:sp>
        <p:nvSpPr>
          <p:cNvPr id="9" name="Text 5"/>
          <p:cNvSpPr/>
          <p:nvPr/>
        </p:nvSpPr>
        <p:spPr>
          <a:xfrm>
            <a:off x="9585246" y="3654385"/>
            <a:ext cx="4215884" cy="758190"/>
          </a:xfrm>
          <a:prstGeom prst="rect">
            <a:avLst/>
          </a:prstGeom>
          <a:noFill/>
          <a:ln/>
        </p:spPr>
        <p:txBody>
          <a:bodyPr wrap="square" lIns="0" tIns="0" rIns="0" bIns="0" rtlCol="0" anchor="t"/>
          <a:lstStyle/>
          <a:p>
            <a:pPr marL="0" indent="0" algn="l">
              <a:lnSpc>
                <a:spcPts val="2950"/>
              </a:lnSpc>
              <a:buNone/>
            </a:pPr>
            <a:r>
              <a:rPr lang="en-US" sz="1850">
                <a:solidFill>
                  <a:srgbClr val="FFFFFF"/>
                </a:solidFill>
                <a:latin typeface="PT Sans" pitchFamily="34" charset="0"/>
                <a:ea typeface="PT Sans" pitchFamily="34" charset="-122"/>
                <a:cs typeface="PT Sans" pitchFamily="34" charset="-120"/>
              </a:rPr>
              <a:t>Ideal for fruit, vegetable, and produce storage.</a:t>
            </a:r>
            <a:endParaRPr lang="en-US" sz="1850"/>
          </a:p>
        </p:txBody>
      </p:sp>
      <p:pic>
        <p:nvPicPr>
          <p:cNvPr id="10" name="Image 2" descr="preencoded.png"/>
          <p:cNvPicPr>
            <a:picLocks noChangeAspect="1"/>
          </p:cNvPicPr>
          <p:nvPr/>
        </p:nvPicPr>
        <p:blipFill>
          <a:blip r:embed="rId5"/>
          <a:stretch>
            <a:fillRect/>
          </a:stretch>
        </p:blipFill>
        <p:spPr>
          <a:xfrm>
            <a:off x="5045154" y="3086814"/>
            <a:ext cx="4540091" cy="4540091"/>
          </a:xfrm>
          <a:prstGeom prst="rect">
            <a:avLst/>
          </a:prstGeom>
        </p:spPr>
      </p:pic>
      <p:pic>
        <p:nvPicPr>
          <p:cNvPr id="11" name="Image 3" descr="preencoded.png"/>
          <p:cNvPicPr>
            <a:picLocks noChangeAspect="1"/>
          </p:cNvPicPr>
          <p:nvPr/>
        </p:nvPicPr>
        <p:blipFill>
          <a:blip r:embed="rId6"/>
          <a:stretch>
            <a:fillRect/>
          </a:stretch>
        </p:blipFill>
        <p:spPr>
          <a:xfrm>
            <a:off x="7509808" y="4036635"/>
            <a:ext cx="333137" cy="416481"/>
          </a:xfrm>
          <a:prstGeom prst="rect">
            <a:avLst/>
          </a:prstGeom>
        </p:spPr>
      </p:pic>
      <p:sp>
        <p:nvSpPr>
          <p:cNvPr id="12" name="Text 6"/>
          <p:cNvSpPr/>
          <p:nvPr/>
        </p:nvSpPr>
        <p:spPr>
          <a:xfrm>
            <a:off x="10059114" y="4921925"/>
            <a:ext cx="2787848" cy="348496"/>
          </a:xfrm>
          <a:prstGeom prst="rect">
            <a:avLst/>
          </a:prstGeom>
          <a:noFill/>
          <a:ln/>
        </p:spPr>
        <p:txBody>
          <a:bodyPr wrap="none" lIns="0" tIns="0" rIns="0" bIns="0" rtlCol="0" anchor="t"/>
          <a:lstStyle/>
          <a:p>
            <a:pPr marL="0" indent="0" algn="l">
              <a:lnSpc>
                <a:spcPts val="2700"/>
              </a:lnSpc>
              <a:buNone/>
            </a:pPr>
            <a:r>
              <a:rPr lang="en-US" sz="2150">
                <a:solidFill>
                  <a:srgbClr val="FFFFFF"/>
                </a:solidFill>
                <a:latin typeface="Nunito Semi Bold" pitchFamily="34" charset="0"/>
                <a:ea typeface="Nunito Semi Bold" pitchFamily="34" charset="-122"/>
                <a:cs typeface="Nunito Semi Bold" pitchFamily="34" charset="-120"/>
              </a:rPr>
              <a:t>Commercial Use</a:t>
            </a:r>
            <a:endParaRPr lang="en-US" sz="2150"/>
          </a:p>
        </p:txBody>
      </p:sp>
      <p:sp>
        <p:nvSpPr>
          <p:cNvPr id="13" name="Text 7"/>
          <p:cNvSpPr/>
          <p:nvPr/>
        </p:nvSpPr>
        <p:spPr>
          <a:xfrm>
            <a:off x="10059114" y="5412581"/>
            <a:ext cx="3742015" cy="758190"/>
          </a:xfrm>
          <a:prstGeom prst="rect">
            <a:avLst/>
          </a:prstGeom>
          <a:noFill/>
          <a:ln/>
        </p:spPr>
        <p:txBody>
          <a:bodyPr wrap="square" lIns="0" tIns="0" rIns="0" bIns="0" rtlCol="0" anchor="t"/>
          <a:lstStyle/>
          <a:p>
            <a:pPr marL="0" indent="0" algn="l">
              <a:lnSpc>
                <a:spcPts val="2950"/>
              </a:lnSpc>
              <a:buNone/>
            </a:pPr>
            <a:r>
              <a:rPr lang="en-US" sz="1850">
                <a:solidFill>
                  <a:srgbClr val="FFFFFF"/>
                </a:solidFill>
                <a:latin typeface="PT Sans" pitchFamily="34" charset="0"/>
                <a:ea typeface="PT Sans" pitchFamily="34" charset="-122"/>
                <a:cs typeface="PT Sans" pitchFamily="34" charset="-120"/>
              </a:rPr>
              <a:t>Suitable for diverse perishable goods.</a:t>
            </a:r>
            <a:endParaRPr lang="en-US" sz="1850"/>
          </a:p>
        </p:txBody>
      </p:sp>
      <p:pic>
        <p:nvPicPr>
          <p:cNvPr id="14" name="Image 4" descr="preencoded.png"/>
          <p:cNvPicPr>
            <a:picLocks noChangeAspect="1"/>
          </p:cNvPicPr>
          <p:nvPr/>
        </p:nvPicPr>
        <p:blipFill>
          <a:blip r:embed="rId7"/>
          <a:stretch>
            <a:fillRect/>
          </a:stretch>
        </p:blipFill>
        <p:spPr>
          <a:xfrm>
            <a:off x="5045154" y="3086814"/>
            <a:ext cx="4540091" cy="4540091"/>
          </a:xfrm>
          <a:prstGeom prst="rect">
            <a:avLst/>
          </a:prstGeom>
        </p:spPr>
      </p:pic>
      <p:pic>
        <p:nvPicPr>
          <p:cNvPr id="15" name="Image 5" descr="preencoded.png"/>
          <p:cNvPicPr>
            <a:picLocks noChangeAspect="1"/>
          </p:cNvPicPr>
          <p:nvPr/>
        </p:nvPicPr>
        <p:blipFill>
          <a:blip r:embed="rId8"/>
          <a:stretch>
            <a:fillRect/>
          </a:stretch>
        </p:blipFill>
        <p:spPr>
          <a:xfrm>
            <a:off x="8317528" y="5148560"/>
            <a:ext cx="333137" cy="416481"/>
          </a:xfrm>
          <a:prstGeom prst="rect">
            <a:avLst/>
          </a:prstGeom>
        </p:spPr>
      </p:pic>
      <p:sp>
        <p:nvSpPr>
          <p:cNvPr id="16" name="Text 8"/>
          <p:cNvSpPr/>
          <p:nvPr/>
        </p:nvSpPr>
        <p:spPr>
          <a:xfrm>
            <a:off x="9585246" y="6680121"/>
            <a:ext cx="2787848" cy="348496"/>
          </a:xfrm>
          <a:prstGeom prst="rect">
            <a:avLst/>
          </a:prstGeom>
          <a:noFill/>
          <a:ln/>
        </p:spPr>
        <p:txBody>
          <a:bodyPr wrap="none" lIns="0" tIns="0" rIns="0" bIns="0" rtlCol="0" anchor="t"/>
          <a:lstStyle/>
          <a:p>
            <a:pPr marL="0" indent="0" algn="l">
              <a:lnSpc>
                <a:spcPts val="2700"/>
              </a:lnSpc>
              <a:buNone/>
            </a:pPr>
            <a:r>
              <a:rPr lang="en-US" sz="2150">
                <a:solidFill>
                  <a:srgbClr val="FFFFFF"/>
                </a:solidFill>
                <a:latin typeface="Nunito Semi Bold" pitchFamily="34" charset="0"/>
                <a:ea typeface="Nunito Semi Bold" pitchFamily="34" charset="-122"/>
                <a:cs typeface="Nunito Semi Bold" pitchFamily="34" charset="-120"/>
              </a:rPr>
              <a:t>Local Weather</a:t>
            </a:r>
            <a:endParaRPr lang="en-US" sz="2150"/>
          </a:p>
        </p:txBody>
      </p:sp>
      <p:sp>
        <p:nvSpPr>
          <p:cNvPr id="17" name="Text 9"/>
          <p:cNvSpPr/>
          <p:nvPr/>
        </p:nvSpPr>
        <p:spPr>
          <a:xfrm>
            <a:off x="9585246" y="7170777"/>
            <a:ext cx="4215884" cy="379095"/>
          </a:xfrm>
          <a:prstGeom prst="rect">
            <a:avLst/>
          </a:prstGeom>
          <a:noFill/>
          <a:ln/>
        </p:spPr>
        <p:txBody>
          <a:bodyPr wrap="none" lIns="0" tIns="0" rIns="0" bIns="0" rtlCol="0" anchor="t"/>
          <a:lstStyle/>
          <a:p>
            <a:pPr marL="0" indent="0" algn="l">
              <a:lnSpc>
                <a:spcPts val="2950"/>
              </a:lnSpc>
              <a:buNone/>
            </a:pPr>
            <a:r>
              <a:rPr lang="en-US" sz="1850">
                <a:solidFill>
                  <a:srgbClr val="FFFFFF"/>
                </a:solidFill>
                <a:latin typeface="PT Sans" pitchFamily="34" charset="0"/>
                <a:ea typeface="PT Sans" pitchFamily="34" charset="-122"/>
                <a:cs typeface="PT Sans" pitchFamily="34" charset="-120"/>
              </a:rPr>
              <a:t>Integrates local weather for precision.</a:t>
            </a:r>
            <a:endParaRPr lang="en-US" sz="1850"/>
          </a:p>
        </p:txBody>
      </p:sp>
      <p:pic>
        <p:nvPicPr>
          <p:cNvPr id="18" name="Image 6" descr="preencoded.png"/>
          <p:cNvPicPr>
            <a:picLocks noChangeAspect="1"/>
          </p:cNvPicPr>
          <p:nvPr/>
        </p:nvPicPr>
        <p:blipFill>
          <a:blip r:embed="rId9"/>
          <a:stretch>
            <a:fillRect/>
          </a:stretch>
        </p:blipFill>
        <p:spPr>
          <a:xfrm>
            <a:off x="5045154" y="3086814"/>
            <a:ext cx="4540091" cy="4540091"/>
          </a:xfrm>
          <a:prstGeom prst="rect">
            <a:avLst/>
          </a:prstGeom>
        </p:spPr>
      </p:pic>
      <p:pic>
        <p:nvPicPr>
          <p:cNvPr id="19" name="Image 7" descr="preencoded.png"/>
          <p:cNvPicPr>
            <a:picLocks noChangeAspect="1"/>
          </p:cNvPicPr>
          <p:nvPr/>
        </p:nvPicPr>
        <p:blipFill>
          <a:blip r:embed="rId10"/>
          <a:stretch>
            <a:fillRect/>
          </a:stretch>
        </p:blipFill>
        <p:spPr>
          <a:xfrm>
            <a:off x="7509808" y="6260366"/>
            <a:ext cx="333137" cy="416481"/>
          </a:xfrm>
          <a:prstGeom prst="rect">
            <a:avLst/>
          </a:prstGeom>
        </p:spPr>
      </p:pic>
      <p:sp>
        <p:nvSpPr>
          <p:cNvPr id="20" name="Text 10"/>
          <p:cNvSpPr/>
          <p:nvPr/>
        </p:nvSpPr>
        <p:spPr>
          <a:xfrm>
            <a:off x="2257306" y="6050994"/>
            <a:ext cx="2787848" cy="348496"/>
          </a:xfrm>
          <a:prstGeom prst="rect">
            <a:avLst/>
          </a:prstGeom>
          <a:noFill/>
          <a:ln/>
        </p:spPr>
        <p:txBody>
          <a:bodyPr wrap="none" lIns="0" tIns="0" rIns="0" bIns="0" rtlCol="0" anchor="t"/>
          <a:lstStyle/>
          <a:p>
            <a:pPr marL="0" indent="0" algn="r">
              <a:lnSpc>
                <a:spcPts val="2700"/>
              </a:lnSpc>
              <a:buNone/>
            </a:pPr>
            <a:r>
              <a:rPr lang="en-US" sz="2150">
                <a:solidFill>
                  <a:srgbClr val="FFFFFF"/>
                </a:solidFill>
                <a:latin typeface="Nunito Semi Bold" pitchFamily="34" charset="0"/>
                <a:ea typeface="Nunito Semi Bold" pitchFamily="34" charset="-122"/>
                <a:cs typeface="Nunito Semi Bold" pitchFamily="34" charset="-120"/>
              </a:rPr>
              <a:t>Customizable</a:t>
            </a:r>
            <a:endParaRPr lang="en-US" sz="2150"/>
          </a:p>
        </p:txBody>
      </p:sp>
      <p:sp>
        <p:nvSpPr>
          <p:cNvPr id="21" name="Text 11"/>
          <p:cNvSpPr/>
          <p:nvPr/>
        </p:nvSpPr>
        <p:spPr>
          <a:xfrm>
            <a:off x="829270" y="6541651"/>
            <a:ext cx="4215884" cy="758190"/>
          </a:xfrm>
          <a:prstGeom prst="rect">
            <a:avLst/>
          </a:prstGeom>
          <a:noFill/>
          <a:ln/>
        </p:spPr>
        <p:txBody>
          <a:bodyPr wrap="square" lIns="0" tIns="0" rIns="0" bIns="0" rtlCol="0" anchor="t"/>
          <a:lstStyle/>
          <a:p>
            <a:pPr marL="0" indent="0" algn="r">
              <a:lnSpc>
                <a:spcPts val="2950"/>
              </a:lnSpc>
              <a:buNone/>
            </a:pPr>
            <a:r>
              <a:rPr lang="en-US" sz="1850">
                <a:solidFill>
                  <a:srgbClr val="FFFFFF"/>
                </a:solidFill>
                <a:latin typeface="PT Sans" pitchFamily="34" charset="0"/>
                <a:ea typeface="PT Sans" pitchFamily="34" charset="-122"/>
                <a:cs typeface="PT Sans" pitchFamily="34" charset="-120"/>
              </a:rPr>
              <a:t>Adaptable to unique facility requirements.</a:t>
            </a:r>
            <a:endParaRPr lang="en-US" sz="1850"/>
          </a:p>
        </p:txBody>
      </p:sp>
      <p:pic>
        <p:nvPicPr>
          <p:cNvPr id="22" name="Image 8" descr="preencoded.png"/>
          <p:cNvPicPr>
            <a:picLocks noChangeAspect="1"/>
          </p:cNvPicPr>
          <p:nvPr/>
        </p:nvPicPr>
        <p:blipFill>
          <a:blip r:embed="rId11"/>
          <a:stretch>
            <a:fillRect/>
          </a:stretch>
        </p:blipFill>
        <p:spPr>
          <a:xfrm>
            <a:off x="5045154" y="3086814"/>
            <a:ext cx="4540091" cy="4540091"/>
          </a:xfrm>
          <a:prstGeom prst="rect">
            <a:avLst/>
          </a:prstGeom>
        </p:spPr>
      </p:pic>
      <p:pic>
        <p:nvPicPr>
          <p:cNvPr id="23" name="Image 9" descr="preencoded.png"/>
          <p:cNvPicPr>
            <a:picLocks noChangeAspect="1"/>
          </p:cNvPicPr>
          <p:nvPr/>
        </p:nvPicPr>
        <p:blipFill>
          <a:blip r:embed="rId12"/>
          <a:stretch>
            <a:fillRect/>
          </a:stretch>
        </p:blipFill>
        <p:spPr>
          <a:xfrm>
            <a:off x="6202740" y="5835670"/>
            <a:ext cx="333137" cy="41648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719</Words>
  <Application>Microsoft Office PowerPoint</Application>
  <PresentationFormat>Custom</PresentationFormat>
  <Paragraphs>90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praful thakur</cp:lastModifiedBy>
  <cp:revision>10</cp:revision>
  <dcterms:created xsi:type="dcterms:W3CDTF">2025-08-12T16:47:10Z</dcterms:created>
  <dcterms:modified xsi:type="dcterms:W3CDTF">2025-08-14T04:34:59Z</dcterms:modified>
</cp:coreProperties>
</file>